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6" r:id="rId6"/>
    <p:sldId id="267" r:id="rId7"/>
    <p:sldId id="268" r:id="rId8"/>
    <p:sldId id="269" r:id="rId9"/>
    <p:sldId id="270" r:id="rId10"/>
    <p:sldId id="271" r:id="rId11"/>
    <p:sldId id="272" r:id="rId12"/>
    <p:sldId id="260" r:id="rId13"/>
    <p:sldId id="261" r:id="rId14"/>
    <p:sldId id="262" r:id="rId15"/>
    <p:sldId id="263" r:id="rId16"/>
    <p:sldId id="264" r:id="rId17"/>
    <p:sldId id="265"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66"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1/21/2014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309093"/>
            <a:ext cx="8915399" cy="798489"/>
          </a:xfrm>
        </p:spPr>
        <p:txBody>
          <a:bodyPr>
            <a:normAutofit fontScale="90000"/>
          </a:bodyPr>
          <a:lstStyle/>
          <a:p>
            <a:pPr algn="ctr"/>
            <a:r>
              <a:rPr lang="fa-IR" dirty="0" smtClean="0"/>
              <a:t>بسمه الله الرحمن الرحیم</a:t>
            </a:r>
            <a:endParaRPr lang="en-US" dirty="0"/>
          </a:p>
        </p:txBody>
      </p:sp>
      <p:sp>
        <p:nvSpPr>
          <p:cNvPr id="3" name="Subtitle 2"/>
          <p:cNvSpPr>
            <a:spLocks noGrp="1"/>
          </p:cNvSpPr>
          <p:nvPr>
            <p:ph type="subTitle" idx="1"/>
          </p:nvPr>
        </p:nvSpPr>
        <p:spPr>
          <a:xfrm>
            <a:off x="2589213" y="1287887"/>
            <a:ext cx="8915399" cy="5125792"/>
          </a:xfrm>
        </p:spPr>
        <p:txBody>
          <a:bodyPr/>
          <a:lstStyle/>
          <a:p>
            <a:pPr algn="r"/>
            <a:r>
              <a:rPr lang="fa-IR" sz="3200" i="1" dirty="0" smtClean="0">
                <a:latin typeface="Andalus" panose="02020603050405020304" pitchFamily="18" charset="-78"/>
                <a:cs typeface="Andalus" panose="02020603050405020304" pitchFamily="18" charset="-78"/>
              </a:rPr>
              <a:t>وماتکون فی شان وماتتلو منه من قران ولاتعلمون من عمل الاکناعلیکم شهودا اذ تفیضون فیه ومایعزب عن ربک من مثقال ذره فی الارض ولافی السماء ولااصغرمن ذلک ولااکبر الافی کتاب مبین</a:t>
            </a:r>
          </a:p>
          <a:p>
            <a:pPr algn="r"/>
            <a:endParaRPr lang="fa-IR" i="1" dirty="0" smtClean="0"/>
          </a:p>
          <a:p>
            <a:pPr algn="r"/>
            <a:r>
              <a:rPr lang="fa-IR" sz="2400" i="1" dirty="0" smtClean="0"/>
              <a:t>درهیچ حال و(اندیشه ای)نیستی،وهیچ قسمتی ازقرآن راازجانب خداوندتلاوت نمی کنی،وهیچ عملی راانجام نمی دهید،مگراین که درآن هنگام که واردآن می شویدماگواه برشما هستیم.وهیچ چیزدرزمین وآسمان،ازپروردگارتومخفی نمی ماند؛حتی به اندازه سنگینی ذره ای؛ونه کوچکترونه بزرگترازآن نیست،مگراین که(همه آنها)درکتاب آشکار(ولوح محفوظ علم خداوند)ثبت است.</a:t>
            </a:r>
          </a:p>
          <a:p>
            <a:r>
              <a:rPr lang="fa-IR" sz="1400" i="1" dirty="0" smtClean="0"/>
              <a:t>(سوره مبارکه یونس آیه61)</a:t>
            </a:r>
            <a:endParaRPr lang="en-US" sz="1400" i="1" dirty="0"/>
          </a:p>
        </p:txBody>
      </p:sp>
    </p:spTree>
    <p:extLst>
      <p:ext uri="{BB962C8B-B14F-4D97-AF65-F5344CB8AC3E}">
        <p14:creationId xmlns:p14="http://schemas.microsoft.com/office/powerpoint/2010/main" val="40298003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ادامه شاخص های اختصاصی</a:t>
            </a:r>
            <a:endParaRPr lang="en-US" dirty="0"/>
          </a:p>
        </p:txBody>
      </p:sp>
      <p:sp>
        <p:nvSpPr>
          <p:cNvPr id="3" name="Content Placeholder 2"/>
          <p:cNvSpPr>
            <a:spLocks noGrp="1"/>
          </p:cNvSpPr>
          <p:nvPr>
            <p:ph idx="1"/>
          </p:nvPr>
        </p:nvSpPr>
        <p:spPr>
          <a:xfrm>
            <a:off x="553792" y="2223752"/>
            <a:ext cx="10950820" cy="3777622"/>
          </a:xfrm>
        </p:spPr>
        <p:txBody>
          <a:bodyPr/>
          <a:lstStyle/>
          <a:p>
            <a:pPr algn="r"/>
            <a:r>
              <a:rPr lang="fa-IR" dirty="0" smtClean="0"/>
              <a:t>حوزه تحقیقات وفناوری:</a:t>
            </a:r>
          </a:p>
          <a:p>
            <a:pPr algn="r"/>
            <a:r>
              <a:rPr lang="fa-IR" dirty="0" smtClean="0"/>
              <a:t>1-نسبت مجلات علمی پژوهشی به کل مجلات آن دانشگاه(40 امتیاز)</a:t>
            </a:r>
          </a:p>
          <a:p>
            <a:pPr algn="r"/>
            <a:r>
              <a:rPr lang="fa-IR" dirty="0" smtClean="0"/>
              <a:t>2-میزان طرح های تحقیقاتی علوم پزشکی همراستابااولویت های پزشکی دانشگاه(40)</a:t>
            </a:r>
          </a:p>
          <a:p>
            <a:pPr algn="r"/>
            <a:r>
              <a:rPr lang="fa-IR" dirty="0" smtClean="0"/>
              <a:t>  به کل مقالات چاپ شده(40)  </a:t>
            </a:r>
            <a:r>
              <a:rPr lang="en-US" dirty="0" smtClean="0"/>
              <a:t>SCOPUS</a:t>
            </a:r>
            <a:r>
              <a:rPr lang="fa-IR" dirty="0" smtClean="0"/>
              <a:t> و </a:t>
            </a:r>
            <a:r>
              <a:rPr lang="en-US" dirty="0" err="1" smtClean="0"/>
              <a:t>IsI</a:t>
            </a:r>
            <a:r>
              <a:rPr lang="en-US" dirty="0" smtClean="0"/>
              <a:t>-pub med </a:t>
            </a:r>
            <a:r>
              <a:rPr lang="en-US" dirty="0" err="1" smtClean="0"/>
              <a:t>sci</a:t>
            </a:r>
            <a:r>
              <a:rPr lang="fa-IR" dirty="0" smtClean="0"/>
              <a:t>3-نسبت مقالات علوم پزشکی چاپ شده درپایگاه</a:t>
            </a:r>
          </a:p>
          <a:p>
            <a:pPr algn="r"/>
            <a:r>
              <a:rPr lang="fa-IR" dirty="0" smtClean="0"/>
              <a:t>4-تعدادمجلات علمی پژوهشی مصوب درحوزه سلامت(40)</a:t>
            </a:r>
            <a:endParaRPr lang="en-US" dirty="0"/>
          </a:p>
        </p:txBody>
      </p:sp>
    </p:spTree>
    <p:extLst>
      <p:ext uri="{BB962C8B-B14F-4D97-AF65-F5344CB8AC3E}">
        <p14:creationId xmlns:p14="http://schemas.microsoft.com/office/powerpoint/2010/main" val="9284260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ادامه شاخص های اختصاصی</a:t>
            </a:r>
            <a:endParaRPr lang="en-US" dirty="0"/>
          </a:p>
        </p:txBody>
      </p:sp>
      <p:sp>
        <p:nvSpPr>
          <p:cNvPr id="3" name="Content Placeholder 2"/>
          <p:cNvSpPr>
            <a:spLocks noGrp="1"/>
          </p:cNvSpPr>
          <p:nvPr>
            <p:ph idx="1"/>
          </p:nvPr>
        </p:nvSpPr>
        <p:spPr>
          <a:xfrm>
            <a:off x="1249251" y="1326525"/>
            <a:ext cx="10255361" cy="4881092"/>
          </a:xfrm>
        </p:spPr>
        <p:txBody>
          <a:bodyPr/>
          <a:lstStyle/>
          <a:p>
            <a:pPr algn="r"/>
            <a:r>
              <a:rPr lang="fa-IR" dirty="0" smtClean="0"/>
              <a:t>حوزه غذا ودارو:</a:t>
            </a:r>
          </a:p>
          <a:p>
            <a:pPr algn="r"/>
            <a:r>
              <a:rPr lang="fa-IR" dirty="0" smtClean="0"/>
              <a:t>1-درصدافزایش گزارش عوارض واشتباهات دارویی درمرکز(ای-دی-آر)نسبت به سال قبل(45امتیاز)</a:t>
            </a:r>
          </a:p>
          <a:p>
            <a:pPr algn="r"/>
            <a:r>
              <a:rPr lang="fa-IR" dirty="0" smtClean="0"/>
              <a:t>2-میزان افزایش گزارشات ممیزی وبازخوردنسخ برای گروه پزشکی نسبت به سال قبل(45)</a:t>
            </a:r>
          </a:p>
          <a:p>
            <a:pPr algn="r"/>
            <a:r>
              <a:rPr lang="fa-IR" dirty="0" smtClean="0"/>
              <a:t>3-میزان افزایش تعدادبازدیدازصنایع دارویی وغذایی نسبت به سال قبل(45)</a:t>
            </a:r>
          </a:p>
          <a:p>
            <a:pPr algn="r"/>
            <a:r>
              <a:rPr lang="fa-IR" dirty="0" smtClean="0"/>
              <a:t>4-نسبت دراوخانه ها وشرکت های پخش بازرسی شده به کل داروخانه ها وشرکت های پخش تحت پوشش(45)</a:t>
            </a:r>
          </a:p>
          <a:p>
            <a:pPr algn="r"/>
            <a:r>
              <a:rPr lang="fa-IR" dirty="0" smtClean="0"/>
              <a:t>5-درصدپاسخ به نمونه های آزمایشگاهی درزمان مطلوب(45)</a:t>
            </a:r>
            <a:endParaRPr lang="fa-IR" dirty="0" smtClean="0"/>
          </a:p>
        </p:txBody>
      </p:sp>
    </p:spTree>
    <p:extLst>
      <p:ext uri="{BB962C8B-B14F-4D97-AF65-F5344CB8AC3E}">
        <p14:creationId xmlns:p14="http://schemas.microsoft.com/office/powerpoint/2010/main" val="27518087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شاخص های طرح سنجش میزان رضایت مراجعان ازنحوه ارایه خدمات</a:t>
            </a:r>
            <a:endParaRPr lang="en-US" dirty="0"/>
          </a:p>
        </p:txBody>
      </p:sp>
      <p:sp>
        <p:nvSpPr>
          <p:cNvPr id="3" name="Content Placeholder 2"/>
          <p:cNvSpPr>
            <a:spLocks noGrp="1"/>
          </p:cNvSpPr>
          <p:nvPr>
            <p:ph idx="1"/>
          </p:nvPr>
        </p:nvSpPr>
        <p:spPr/>
        <p:txBody>
          <a:bodyPr/>
          <a:lstStyle/>
          <a:p>
            <a:pPr algn="r"/>
            <a:r>
              <a:rPr lang="fa-IR" dirty="0" smtClean="0"/>
              <a:t>1-سنجش اطلاع رسانی مراجعان</a:t>
            </a:r>
          </a:p>
          <a:p>
            <a:pPr algn="r"/>
            <a:r>
              <a:rPr lang="fa-IR" dirty="0" smtClean="0"/>
              <a:t>2-سنجش اعتمادمراجعان</a:t>
            </a:r>
          </a:p>
          <a:p>
            <a:pPr algn="r"/>
            <a:r>
              <a:rPr lang="fa-IR" dirty="0" smtClean="0"/>
              <a:t>3-بررسی نحوه رفتارباارباب رجوع</a:t>
            </a:r>
          </a:p>
          <a:p>
            <a:pPr algn="r"/>
            <a:r>
              <a:rPr lang="fa-IR" dirty="0" smtClean="0"/>
              <a:t>4-فضاوتجهیزات فیزیکی</a:t>
            </a:r>
          </a:p>
          <a:p>
            <a:pPr algn="r"/>
            <a:r>
              <a:rPr lang="fa-IR" dirty="0" smtClean="0"/>
              <a:t>5-سایرموارد</a:t>
            </a:r>
            <a:endParaRPr lang="en-US" dirty="0"/>
          </a:p>
        </p:txBody>
      </p:sp>
    </p:spTree>
    <p:extLst>
      <p:ext uri="{BB962C8B-B14F-4D97-AF65-F5344CB8AC3E}">
        <p14:creationId xmlns:p14="http://schemas.microsoft.com/office/powerpoint/2010/main" val="12450708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1-سنجش اطلاع رسانی مراجعان</a:t>
            </a:r>
            <a:br>
              <a:rPr lang="fa-IR" dirty="0"/>
            </a:br>
            <a:endParaRPr lang="en-US" dirty="0"/>
          </a:p>
        </p:txBody>
      </p:sp>
      <p:sp>
        <p:nvSpPr>
          <p:cNvPr id="3" name="Content Placeholder 2"/>
          <p:cNvSpPr>
            <a:spLocks noGrp="1"/>
          </p:cNvSpPr>
          <p:nvPr>
            <p:ph idx="1"/>
          </p:nvPr>
        </p:nvSpPr>
        <p:spPr/>
        <p:txBody>
          <a:bodyPr/>
          <a:lstStyle/>
          <a:p>
            <a:pPr algn="r"/>
            <a:r>
              <a:rPr lang="fa-IR" dirty="0" smtClean="0"/>
              <a:t>-اطلاع رسانی درزمینه محل موردمراجعه برای دریافت خدمت</a:t>
            </a:r>
          </a:p>
          <a:p>
            <a:pPr algn="r"/>
            <a:r>
              <a:rPr lang="fa-IR" dirty="0" smtClean="0"/>
              <a:t>-اطلاع رسانی درباره ارائه دهنده خدمت(نام متصدی انجام کار)</a:t>
            </a:r>
          </a:p>
          <a:p>
            <a:pPr algn="r"/>
            <a:r>
              <a:rPr lang="fa-IR" dirty="0" smtClean="0"/>
              <a:t>-اطلاع رسانی درباره زمان موردمراجعه</a:t>
            </a:r>
          </a:p>
          <a:p>
            <a:pPr algn="r"/>
            <a:r>
              <a:rPr lang="fa-IR" dirty="0" smtClean="0"/>
              <a:t>-اطلاع رسانی درزمینه مدارک لازم وفرم های مورد عمل</a:t>
            </a:r>
          </a:p>
          <a:p>
            <a:pPr algn="r"/>
            <a:r>
              <a:rPr lang="fa-IR" dirty="0" smtClean="0"/>
              <a:t>-اطلاع رسانی درباره مدت زمان انجام کار</a:t>
            </a:r>
          </a:p>
          <a:p>
            <a:pPr algn="r"/>
            <a:r>
              <a:rPr lang="fa-IR" dirty="0" smtClean="0"/>
              <a:t>-اطلاع رسانی درباره مراحل انجام کار</a:t>
            </a:r>
            <a:endParaRPr lang="en-US" dirty="0"/>
          </a:p>
        </p:txBody>
      </p:sp>
    </p:spTree>
    <p:extLst>
      <p:ext uri="{BB962C8B-B14F-4D97-AF65-F5344CB8AC3E}">
        <p14:creationId xmlns:p14="http://schemas.microsoft.com/office/powerpoint/2010/main" val="3434854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2-سنجش </a:t>
            </a:r>
            <a:r>
              <a:rPr lang="fa-IR" dirty="0" smtClean="0"/>
              <a:t>اعتمادمراجعان</a:t>
            </a:r>
            <a:endParaRPr lang="en-US" dirty="0"/>
          </a:p>
        </p:txBody>
      </p:sp>
      <p:sp>
        <p:nvSpPr>
          <p:cNvPr id="3" name="Content Placeholder 2"/>
          <p:cNvSpPr>
            <a:spLocks noGrp="1"/>
          </p:cNvSpPr>
          <p:nvPr>
            <p:ph idx="1"/>
          </p:nvPr>
        </p:nvSpPr>
        <p:spPr/>
        <p:txBody>
          <a:bodyPr/>
          <a:lstStyle/>
          <a:p>
            <a:pPr algn="r"/>
            <a:r>
              <a:rPr lang="fa-IR" dirty="0" smtClean="0"/>
              <a:t>-اعتمادبه مهارت وتخصص لازم کارکنان</a:t>
            </a:r>
          </a:p>
          <a:p>
            <a:pPr algn="r"/>
            <a:r>
              <a:rPr lang="fa-IR" dirty="0" smtClean="0"/>
              <a:t>-اعتمادبه مسئولیت پذیری</a:t>
            </a:r>
          </a:p>
          <a:p>
            <a:pPr algn="r"/>
            <a:r>
              <a:rPr lang="fa-IR" dirty="0" smtClean="0"/>
              <a:t>-اعتمادبه رعایت قانون وعدالت</a:t>
            </a:r>
          </a:p>
          <a:p>
            <a:pPr algn="r"/>
            <a:r>
              <a:rPr lang="fa-IR" dirty="0" smtClean="0"/>
              <a:t>-اعتمادبه نظم وانضباط کاری</a:t>
            </a:r>
          </a:p>
          <a:p>
            <a:pPr algn="r"/>
            <a:r>
              <a:rPr lang="fa-IR" dirty="0" smtClean="0"/>
              <a:t>-اعتمادبه صحت پاسخ هاواطلاعات ارائه شده توسط کارکنان</a:t>
            </a:r>
          </a:p>
          <a:p>
            <a:pPr algn="r"/>
            <a:r>
              <a:rPr lang="fa-IR" dirty="0" smtClean="0"/>
              <a:t>-اعتمادبه رفع مشکل یارسیدگی به شکایات توسط کارکنان</a:t>
            </a:r>
            <a:endParaRPr lang="en-US" dirty="0"/>
          </a:p>
        </p:txBody>
      </p:sp>
    </p:spTree>
    <p:extLst>
      <p:ext uri="{BB962C8B-B14F-4D97-AF65-F5344CB8AC3E}">
        <p14:creationId xmlns:p14="http://schemas.microsoft.com/office/powerpoint/2010/main" val="38047689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3-بررسی نحوه رفتارباارباب رجوع</a:t>
            </a:r>
            <a:br>
              <a:rPr lang="fa-IR" dirty="0"/>
            </a:br>
            <a:endParaRPr lang="en-US" dirty="0"/>
          </a:p>
        </p:txBody>
      </p:sp>
      <p:sp>
        <p:nvSpPr>
          <p:cNvPr id="3" name="Content Placeholder 2"/>
          <p:cNvSpPr>
            <a:spLocks noGrp="1"/>
          </p:cNvSpPr>
          <p:nvPr>
            <p:ph idx="1"/>
          </p:nvPr>
        </p:nvSpPr>
        <p:spPr/>
        <p:txBody>
          <a:bodyPr/>
          <a:lstStyle/>
          <a:p>
            <a:pPr algn="r"/>
            <a:r>
              <a:rPr lang="fa-IR" dirty="0" smtClean="0"/>
              <a:t>-رعایت ادب،احترام ونزاکت دربرخوردباارباب رجوع</a:t>
            </a:r>
          </a:p>
          <a:p>
            <a:pPr algn="r"/>
            <a:r>
              <a:rPr lang="fa-IR" dirty="0" smtClean="0"/>
              <a:t>-سرعت درانجام کار</a:t>
            </a:r>
          </a:p>
          <a:p>
            <a:pPr algn="r"/>
            <a:r>
              <a:rPr lang="fa-IR" dirty="0" smtClean="0"/>
              <a:t>-دقت درانجام کار</a:t>
            </a:r>
          </a:p>
          <a:p>
            <a:pPr algn="r"/>
            <a:r>
              <a:rPr lang="fa-IR" dirty="0" smtClean="0"/>
              <a:t>-تمایل مثبت درارائه خدمت به ارباب رجوع</a:t>
            </a:r>
            <a:endParaRPr lang="en-US" dirty="0"/>
          </a:p>
        </p:txBody>
      </p:sp>
    </p:spTree>
    <p:extLst>
      <p:ext uri="{BB962C8B-B14F-4D97-AF65-F5344CB8AC3E}">
        <p14:creationId xmlns:p14="http://schemas.microsoft.com/office/powerpoint/2010/main" val="10916022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4-فضاوتجهیزات فیزیکی</a:t>
            </a:r>
            <a:r>
              <a:rPr lang="en-US" dirty="0"/>
              <a:t/>
            </a:r>
            <a:br>
              <a:rPr lang="en-US" dirty="0"/>
            </a:br>
            <a:endParaRPr lang="en-US" dirty="0"/>
          </a:p>
        </p:txBody>
      </p:sp>
      <p:sp>
        <p:nvSpPr>
          <p:cNvPr id="3" name="Content Placeholder 2"/>
          <p:cNvSpPr>
            <a:spLocks noGrp="1"/>
          </p:cNvSpPr>
          <p:nvPr>
            <p:ph idx="1"/>
          </p:nvPr>
        </p:nvSpPr>
        <p:spPr/>
        <p:txBody>
          <a:bodyPr/>
          <a:lstStyle/>
          <a:p>
            <a:pPr algn="r"/>
            <a:r>
              <a:rPr lang="fa-IR" dirty="0" smtClean="0"/>
              <a:t>-پاکیزگی ونظافت فضای اداری</a:t>
            </a:r>
          </a:p>
          <a:p>
            <a:pPr algn="r"/>
            <a:r>
              <a:rPr lang="fa-IR" dirty="0" smtClean="0"/>
              <a:t>-محل مناسب جهت استقرارارباب رجوع</a:t>
            </a:r>
          </a:p>
          <a:p>
            <a:pPr algn="r"/>
            <a:r>
              <a:rPr lang="fa-IR" dirty="0" smtClean="0"/>
              <a:t>-استقرارمناسب واحدهای اداری مرتبط باهم</a:t>
            </a:r>
          </a:p>
          <a:p>
            <a:pPr algn="r"/>
            <a:r>
              <a:rPr lang="fa-IR" dirty="0" smtClean="0"/>
              <a:t>-امکانات لازم ازقبیل:دستگاه کپی،آب سرکن،تلفن عمومی و...</a:t>
            </a:r>
            <a:endParaRPr lang="en-US" dirty="0"/>
          </a:p>
        </p:txBody>
      </p:sp>
    </p:spTree>
    <p:extLst>
      <p:ext uri="{BB962C8B-B14F-4D97-AF65-F5344CB8AC3E}">
        <p14:creationId xmlns:p14="http://schemas.microsoft.com/office/powerpoint/2010/main" val="17567038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5-سایرموارد</a:t>
            </a:r>
            <a:r>
              <a:rPr lang="en-US" dirty="0"/>
              <a:t/>
            </a:r>
            <a:br>
              <a:rPr lang="en-US" dirty="0"/>
            </a:br>
            <a:endParaRPr lang="en-US" dirty="0"/>
          </a:p>
        </p:txBody>
      </p:sp>
      <p:sp>
        <p:nvSpPr>
          <p:cNvPr id="3" name="Content Placeholder 2"/>
          <p:cNvSpPr>
            <a:spLocks noGrp="1"/>
          </p:cNvSpPr>
          <p:nvPr>
            <p:ph idx="1"/>
          </p:nvPr>
        </p:nvSpPr>
        <p:spPr>
          <a:xfrm>
            <a:off x="2589212" y="1416677"/>
            <a:ext cx="8915400" cy="5203064"/>
          </a:xfrm>
        </p:spPr>
        <p:txBody>
          <a:bodyPr>
            <a:normAutofit/>
          </a:bodyPr>
          <a:lstStyle/>
          <a:p>
            <a:pPr algn="r"/>
            <a:r>
              <a:rPr lang="fa-IR" dirty="0" smtClean="0"/>
              <a:t>-اطلاع رسانی درموردحقوق مراجعان درتعامل بادستگاه اجرایی موردنظر</a:t>
            </a:r>
          </a:p>
          <a:p>
            <a:pPr algn="r"/>
            <a:r>
              <a:rPr lang="fa-IR" dirty="0" smtClean="0"/>
              <a:t>-تمایل به دریافت خدمات موردنظرخودبه صورت غیرحضوری</a:t>
            </a:r>
          </a:p>
          <a:p>
            <a:pPr algn="r"/>
            <a:r>
              <a:rPr lang="fa-IR" dirty="0" smtClean="0"/>
              <a:t>-دریافت خدمات موردنظرخودبه صورت غیرحضوری درحال حاضر</a:t>
            </a:r>
          </a:p>
          <a:p>
            <a:pPr algn="r"/>
            <a:r>
              <a:rPr lang="fa-IR" dirty="0" smtClean="0"/>
              <a:t>-میزان رواج استفاده ازسفارش وتوصیه دردستگاههای دولتی</a:t>
            </a:r>
          </a:p>
          <a:p>
            <a:pPr algn="r"/>
            <a:r>
              <a:rPr lang="fa-IR" dirty="0" smtClean="0"/>
              <a:t>-(درصورت مثبت بودن سوال فوق)دراین واحدجهت دریافت خدمت به سفارش وتوصیه متوسل شده اید</a:t>
            </a:r>
          </a:p>
          <a:p>
            <a:pPr algn="r"/>
            <a:r>
              <a:rPr lang="fa-IR" dirty="0" smtClean="0"/>
              <a:t>-میزان رواج پرداخت وجه بیش ازتعرفه های مقرردردستگاههای دولتی</a:t>
            </a:r>
          </a:p>
          <a:p>
            <a:pPr algn="r"/>
            <a:r>
              <a:rPr lang="fa-IR" dirty="0" smtClean="0"/>
              <a:t>-(درصورت مثبت بودن سوال فوق)دراین واحدوجه بیش ازتعرفه پرداخت کرده اید</a:t>
            </a:r>
          </a:p>
          <a:p>
            <a:pPr algn="r"/>
            <a:r>
              <a:rPr lang="fa-IR" dirty="0" smtClean="0"/>
              <a:t>-چندمین باراست که برای انجام این کارخاص به این واحدمراجعه می کنید</a:t>
            </a:r>
          </a:p>
          <a:p>
            <a:pPr algn="r"/>
            <a:r>
              <a:rPr lang="fa-IR" dirty="0" smtClean="0"/>
              <a:t>-علت مراجعه مکررراچه می دانید</a:t>
            </a:r>
          </a:p>
          <a:p>
            <a:pPr algn="r"/>
            <a:r>
              <a:rPr lang="fa-IR" smtClean="0"/>
              <a:t>-آیابه بهبودخدمات دولتی وعمومی درآینده خوش بین هستید</a:t>
            </a:r>
            <a:endParaRPr lang="en-US" dirty="0"/>
          </a:p>
        </p:txBody>
      </p:sp>
    </p:spTree>
    <p:extLst>
      <p:ext uri="{BB962C8B-B14F-4D97-AF65-F5344CB8AC3E}">
        <p14:creationId xmlns:p14="http://schemas.microsoft.com/office/powerpoint/2010/main" val="3985372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چارچوب کلی نظام مدیریت مبتنی بر عملکرد</a:t>
            </a:r>
            <a:endParaRPr lang="en-US" dirty="0"/>
          </a:p>
        </p:txBody>
      </p:sp>
      <p:sp>
        <p:nvSpPr>
          <p:cNvPr id="3" name="Content Placeholder 2"/>
          <p:cNvSpPr>
            <a:spLocks noGrp="1"/>
          </p:cNvSpPr>
          <p:nvPr>
            <p:ph idx="1"/>
          </p:nvPr>
        </p:nvSpPr>
        <p:spPr>
          <a:xfrm>
            <a:off x="1365161" y="2133599"/>
            <a:ext cx="10139451" cy="4602051"/>
          </a:xfrm>
        </p:spPr>
        <p:txBody>
          <a:bodyPr/>
          <a:lstStyle/>
          <a:p>
            <a:pPr algn="r"/>
            <a:r>
              <a:rPr lang="fa-IR" dirty="0" smtClean="0"/>
              <a:t>مدیریت مبتنی برعملکرد رویکردی سیستماتیک است که ازطریق فرایندهای تعیین اهداف استراتژیک عملکرد،سنجش عملکرد،جمع آوری وآنالیزداده های عملکرد،بازنگری گزارش داده های عملکردوبکارگیری این داده ها،به بهبودعملکردسازمان می انجامد-بعبارتی:</a:t>
            </a:r>
          </a:p>
          <a:p>
            <a:pPr algn="r"/>
            <a:endParaRPr lang="fa-IR" dirty="0" smtClean="0"/>
          </a:p>
          <a:p>
            <a:pPr algn="r"/>
            <a:r>
              <a:rPr lang="fa-IR" dirty="0" smtClean="0"/>
              <a:t>الف-تعیین استراتژی سازمان واهداف عملکرد</a:t>
            </a:r>
          </a:p>
          <a:p>
            <a:pPr algn="r"/>
            <a:r>
              <a:rPr lang="fa-IR" dirty="0" smtClean="0"/>
              <a:t>ب-تعیین شاخصهای عملکرد</a:t>
            </a:r>
          </a:p>
          <a:p>
            <a:pPr algn="r"/>
            <a:r>
              <a:rPr lang="fa-IR" dirty="0" smtClean="0"/>
              <a:t>ج-برقراری پاسخگویی درسازمان</a:t>
            </a:r>
          </a:p>
          <a:p>
            <a:pPr algn="r"/>
            <a:r>
              <a:rPr lang="fa-IR" dirty="0" smtClean="0"/>
              <a:t>د-گردآوری داده های عملکرد</a:t>
            </a:r>
          </a:p>
          <a:p>
            <a:pPr algn="r"/>
            <a:r>
              <a:rPr lang="fa-IR" dirty="0" smtClean="0"/>
              <a:t>ه-تحلیل داده ها وگزارش دهی</a:t>
            </a:r>
          </a:p>
          <a:p>
            <a:pPr algn="r"/>
            <a:r>
              <a:rPr lang="fa-IR" dirty="0" smtClean="0"/>
              <a:t>ی- بکاربردن نتایج دربهبودسیستم</a:t>
            </a:r>
            <a:endParaRPr lang="en-US" dirty="0"/>
          </a:p>
        </p:txBody>
      </p:sp>
    </p:spTree>
    <p:extLst>
      <p:ext uri="{BB962C8B-B14F-4D97-AF65-F5344CB8AC3E}">
        <p14:creationId xmlns:p14="http://schemas.microsoft.com/office/powerpoint/2010/main" val="8620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شعار مدیریت سنتی ومدیریت مبتنی برعملکرد</a:t>
            </a:r>
            <a:endParaRPr lang="en-US" dirty="0"/>
          </a:p>
        </p:txBody>
      </p:sp>
      <p:sp>
        <p:nvSpPr>
          <p:cNvPr id="3" name="Content Placeholder 2"/>
          <p:cNvSpPr>
            <a:spLocks noGrp="1"/>
          </p:cNvSpPr>
          <p:nvPr>
            <p:ph idx="1"/>
          </p:nvPr>
        </p:nvSpPr>
        <p:spPr/>
        <p:txBody>
          <a:bodyPr/>
          <a:lstStyle/>
          <a:p>
            <a:pPr algn="ctr"/>
            <a:r>
              <a:rPr lang="fa-IR" dirty="0" smtClean="0"/>
              <a:t>مدیریت سنتی:دستوربده ونظارت کن-اهمیت برحجم فعالیت های انجام شده</a:t>
            </a:r>
          </a:p>
          <a:p>
            <a:pPr algn="ctr"/>
            <a:endParaRPr lang="fa-IR" dirty="0"/>
          </a:p>
          <a:p>
            <a:pPr algn="ctr"/>
            <a:r>
              <a:rPr lang="fa-IR" dirty="0" smtClean="0"/>
              <a:t>مدیریت مبتنی برعملکرد:همه درتصمیم گیری هاسهیم هستیم،درمقابل،همه ماپاسخ گوییم-اهمیت بررسیدن به اهداف</a:t>
            </a:r>
          </a:p>
        </p:txBody>
      </p:sp>
    </p:spTree>
    <p:extLst>
      <p:ext uri="{BB962C8B-B14F-4D97-AF65-F5344CB8AC3E}">
        <p14:creationId xmlns:p14="http://schemas.microsoft.com/office/powerpoint/2010/main" val="1381973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الزامات قانونی</a:t>
            </a:r>
            <a:endParaRPr lang="en-US" dirty="0"/>
          </a:p>
        </p:txBody>
      </p:sp>
      <p:sp>
        <p:nvSpPr>
          <p:cNvPr id="3" name="Content Placeholder 2"/>
          <p:cNvSpPr>
            <a:spLocks noGrp="1"/>
          </p:cNvSpPr>
          <p:nvPr>
            <p:ph idx="1"/>
          </p:nvPr>
        </p:nvSpPr>
        <p:spPr>
          <a:xfrm>
            <a:off x="2589212" y="1519707"/>
            <a:ext cx="8915400" cy="5074276"/>
          </a:xfrm>
        </p:spPr>
        <p:txBody>
          <a:bodyPr/>
          <a:lstStyle/>
          <a:p>
            <a:pPr algn="r"/>
            <a:r>
              <a:rPr lang="fa-IR" dirty="0" smtClean="0"/>
              <a:t>قانون مدیریت خدمات کشوری:</a:t>
            </a:r>
          </a:p>
          <a:p>
            <a:pPr algn="r"/>
            <a:r>
              <a:rPr lang="fa-IR" dirty="0" smtClean="0"/>
              <a:t>ماده81:دستگاههای اجرایی مکلفندبراساس آیین نامه ایی که باپیشنهادسازمان به تصویب هیات وزیران می رسد،بااستقرارنظام مدیریت عملکردمشتمل برارزیابی عملکردسازمان،مدیریت وکارمندان،برنامه سنجش وارزیابی عملکردومیزان بهره وری رادرواحدهای خودبه مورداجراء گذاشته وضمن تهیه گزارش های نوبه ای ومنظم،نتایج حاصل رابه سازمان گزارش نمایند.</a:t>
            </a:r>
          </a:p>
          <a:p>
            <a:pPr algn="r"/>
            <a:r>
              <a:rPr lang="fa-IR" dirty="0" smtClean="0"/>
              <a:t>ماده82:سازمان موظف است استقرارنظام مدیریت عملکردرادرسطح کلیه دستگاههای اجرایی پیگیری ونظارت نموده وهرسال گزارشی ازعملکرددستگاههای اجرایی وارزشیابی آنهادرابعادشاخص های اختصاصی وعمومی ونحوه اجراءاحکام این قانون رابراساس آیین نامه ای که باپیشنهادسازمان به تصویب هیات وزیران می رسد،تهیه وبه رئیس جمهورومجلس شورای اسلامی ارائه نماید</a:t>
            </a:r>
          </a:p>
          <a:p>
            <a:pPr algn="r"/>
            <a:r>
              <a:rPr lang="fa-IR" smtClean="0"/>
              <a:t>ماده83-سازمان موظف است هرساله براساس شاخص های بین المللی وگزارش های دریافتی ازدستگاههای ذی ربط،پس ازانطباق باچشم اندازابلاغی،جایگاه ومیزان پیشرفت کشوررادرمقایسه باسایرکشورهای جهان تعیین وگزارش لازم رابه رئیس جمهورومجلس شورای اسلامی ارائه نمایدوازنتایج آن درتدوین راهبردهای برنامه های توسعه استفاده نماید.</a:t>
            </a:r>
            <a:endParaRPr lang="en-US" dirty="0"/>
          </a:p>
        </p:txBody>
      </p:sp>
    </p:spTree>
    <p:extLst>
      <p:ext uri="{BB962C8B-B14F-4D97-AF65-F5344CB8AC3E}">
        <p14:creationId xmlns:p14="http://schemas.microsoft.com/office/powerpoint/2010/main" val="3366038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آیین نامه اجرایی مواد81-82به شماره44327/4225دولت</a:t>
            </a:r>
            <a:endParaRPr lang="en-US" dirty="0"/>
          </a:p>
        </p:txBody>
      </p:sp>
      <p:sp>
        <p:nvSpPr>
          <p:cNvPr id="3" name="Content Placeholder 2"/>
          <p:cNvSpPr>
            <a:spLocks noGrp="1"/>
          </p:cNvSpPr>
          <p:nvPr>
            <p:ph idx="1"/>
          </p:nvPr>
        </p:nvSpPr>
        <p:spPr/>
        <p:txBody>
          <a:bodyPr/>
          <a:lstStyle/>
          <a:p>
            <a:pPr algn="r"/>
            <a:r>
              <a:rPr lang="fa-IR" dirty="0" smtClean="0"/>
              <a:t>ماده1:</a:t>
            </a:r>
          </a:p>
          <a:p>
            <a:pPr algn="r"/>
            <a:r>
              <a:rPr lang="fa-IR" dirty="0" smtClean="0"/>
              <a:t>الف)تدوین برنامه راهبردی؛تدوین برنامه عملیاتی؛تعیین اهداف کمی</a:t>
            </a:r>
          </a:p>
          <a:p>
            <a:pPr algn="r"/>
            <a:r>
              <a:rPr lang="fa-IR" dirty="0" smtClean="0"/>
              <a:t>ب)استقرارنظام ارزیابی برمبنای شاخص های عمومی واختصاصی درسه سطح(سازمان،مدیران وکارکنان)</a:t>
            </a:r>
          </a:p>
          <a:p>
            <a:pPr algn="r"/>
            <a:r>
              <a:rPr lang="fa-IR" dirty="0" smtClean="0"/>
              <a:t>ج)استقرارنظام پاسخگویی درمقابل عملکرد</a:t>
            </a:r>
          </a:p>
          <a:p>
            <a:pPr algn="r"/>
            <a:r>
              <a:rPr lang="fa-IR" dirty="0" smtClean="0"/>
              <a:t>د)استقرارنظام جمع آوری داده های عملکرد</a:t>
            </a:r>
          </a:p>
          <a:p>
            <a:pPr algn="r"/>
            <a:r>
              <a:rPr lang="fa-IR" dirty="0" smtClean="0"/>
              <a:t>ه)استقرارنظام تحلیل داده های عملکرد</a:t>
            </a:r>
          </a:p>
          <a:p>
            <a:pPr algn="r"/>
            <a:r>
              <a:rPr lang="fa-IR" dirty="0" smtClean="0"/>
              <a:t>و)استفاده ازنتایج ارزیابی عملکرد</a:t>
            </a:r>
            <a:endParaRPr lang="en-US" dirty="0"/>
          </a:p>
        </p:txBody>
      </p:sp>
    </p:spTree>
    <p:extLst>
      <p:ext uri="{BB962C8B-B14F-4D97-AF65-F5344CB8AC3E}">
        <p14:creationId xmlns:p14="http://schemas.microsoft.com/office/powerpoint/2010/main" val="3955702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شاخص های عمومی درسال 91(جمع امتیاز1000)</a:t>
            </a:r>
            <a:endParaRPr lang="en-US" dirty="0"/>
          </a:p>
        </p:txBody>
      </p:sp>
      <p:sp>
        <p:nvSpPr>
          <p:cNvPr id="3" name="Content Placeholder 2"/>
          <p:cNvSpPr>
            <a:spLocks noGrp="1"/>
          </p:cNvSpPr>
          <p:nvPr>
            <p:ph idx="1"/>
          </p:nvPr>
        </p:nvSpPr>
        <p:spPr/>
        <p:txBody>
          <a:bodyPr/>
          <a:lstStyle/>
          <a:p>
            <a:pPr algn="r"/>
            <a:r>
              <a:rPr lang="fa-IR" dirty="0" smtClean="0"/>
              <a:t>1-استقراروتوسعه دولت الکترونیک(250امتیاز)</a:t>
            </a:r>
          </a:p>
          <a:p>
            <a:pPr algn="r"/>
            <a:r>
              <a:rPr lang="fa-IR" dirty="0" smtClean="0"/>
              <a:t>2-عدالت استخدامی ونظام پرداخت(40امتیاز)</a:t>
            </a:r>
          </a:p>
          <a:p>
            <a:pPr algn="r"/>
            <a:r>
              <a:rPr lang="fa-IR" dirty="0" smtClean="0"/>
              <a:t>3-ساماندهی نیروی انسانی(80امتیاز)</a:t>
            </a:r>
          </a:p>
          <a:p>
            <a:pPr algn="r"/>
            <a:r>
              <a:rPr lang="fa-IR" dirty="0" smtClean="0"/>
              <a:t>4-اصلاح ساختارهاوتمرکززدایی(50امتیاز)</a:t>
            </a:r>
          </a:p>
          <a:p>
            <a:pPr algn="r"/>
            <a:r>
              <a:rPr lang="fa-IR" dirty="0" smtClean="0"/>
              <a:t>5-استقرارنظام جامع مدیریت عملکردوارتقاء بهره وری(190امتیاز)</a:t>
            </a:r>
          </a:p>
          <a:p>
            <a:pPr algn="r"/>
            <a:r>
              <a:rPr lang="fa-IR" dirty="0" smtClean="0"/>
              <a:t>6-نهادینه سازی فرهنگ سازمانی مبتنی برارزش های اسلامی وسلامت اداری(90امتیاز)</a:t>
            </a:r>
          </a:p>
          <a:p>
            <a:pPr algn="r"/>
            <a:r>
              <a:rPr lang="fa-IR" dirty="0" smtClean="0"/>
              <a:t>7-توانمندسازی منابع انسانی(60امتیاز)</a:t>
            </a:r>
          </a:p>
          <a:p>
            <a:pPr algn="r"/>
            <a:r>
              <a:rPr lang="fa-IR" dirty="0" smtClean="0"/>
              <a:t>8-خدمت رسانی به مردم وشهروندمداری(240امتیاز)</a:t>
            </a:r>
          </a:p>
          <a:p>
            <a:pPr algn="r"/>
            <a:endParaRPr lang="en-US" dirty="0"/>
          </a:p>
        </p:txBody>
      </p:sp>
    </p:spTree>
    <p:extLst>
      <p:ext uri="{BB962C8B-B14F-4D97-AF65-F5344CB8AC3E}">
        <p14:creationId xmlns:p14="http://schemas.microsoft.com/office/powerpoint/2010/main" val="2699871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شاخص های اختصاصی(جمع امتیاز1000)</a:t>
            </a:r>
            <a:endParaRPr lang="en-US" dirty="0"/>
          </a:p>
        </p:txBody>
      </p:sp>
      <p:sp>
        <p:nvSpPr>
          <p:cNvPr id="3" name="Content Placeholder 2"/>
          <p:cNvSpPr>
            <a:spLocks noGrp="1"/>
          </p:cNvSpPr>
          <p:nvPr>
            <p:ph idx="1"/>
          </p:nvPr>
        </p:nvSpPr>
        <p:spPr/>
        <p:txBody>
          <a:bodyPr/>
          <a:lstStyle/>
          <a:p>
            <a:pPr algn="r"/>
            <a:r>
              <a:rPr lang="fa-IR" dirty="0" smtClean="0"/>
              <a:t>حوزه بهداشت:</a:t>
            </a:r>
          </a:p>
          <a:p>
            <a:pPr algn="r"/>
            <a:r>
              <a:rPr lang="fa-IR" dirty="0"/>
              <a:t>1</a:t>
            </a:r>
            <a:r>
              <a:rPr lang="fa-IR" dirty="0" smtClean="0"/>
              <a:t>-نرخ مرگ ومیرمادران ناشی ازعوارض بارداری وزایمان(امتیاز45)</a:t>
            </a:r>
          </a:p>
          <a:p>
            <a:pPr algn="r"/>
            <a:r>
              <a:rPr lang="fa-IR" dirty="0" smtClean="0"/>
              <a:t>2-درصداماکن عمومی دارای معیارهای بهداشتی وبهسازی مناطق شهری وروستایی(45)</a:t>
            </a:r>
          </a:p>
          <a:p>
            <a:pPr algn="r"/>
            <a:r>
              <a:rPr lang="fa-IR" dirty="0" smtClean="0"/>
              <a:t>3-میزان پوشش مراقبت ازجوانان ونوجوانان(45)</a:t>
            </a:r>
          </a:p>
          <a:p>
            <a:pPr algn="r"/>
            <a:r>
              <a:rPr lang="fa-IR" dirty="0" smtClean="0"/>
              <a:t>4-میزان افرادتحت پوشش نظام مراقبت ازسالمندان(45)</a:t>
            </a:r>
          </a:p>
          <a:p>
            <a:pPr algn="r"/>
            <a:r>
              <a:rPr lang="fa-IR" dirty="0" smtClean="0"/>
              <a:t>5-نسبت دندان های پرشده به دندان های پوسیده،ازدست رفته وپرشده دردانش آموزان زیر18سال(45)</a:t>
            </a:r>
          </a:p>
          <a:p>
            <a:pPr algn="r"/>
            <a:r>
              <a:rPr lang="fa-IR" dirty="0" smtClean="0"/>
              <a:t>6-ارائه خدمات بهداشت حرفه ای به مشاغل(45)</a:t>
            </a:r>
          </a:p>
          <a:p>
            <a:pPr algn="r"/>
            <a:endParaRPr lang="en-US" dirty="0"/>
          </a:p>
        </p:txBody>
      </p:sp>
    </p:spTree>
    <p:extLst>
      <p:ext uri="{BB962C8B-B14F-4D97-AF65-F5344CB8AC3E}">
        <p14:creationId xmlns:p14="http://schemas.microsoft.com/office/powerpoint/2010/main" val="220768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ادامه شاخص های اختصاصی</a:t>
            </a:r>
            <a:endParaRPr lang="en-US" dirty="0"/>
          </a:p>
        </p:txBody>
      </p:sp>
      <p:sp>
        <p:nvSpPr>
          <p:cNvPr id="3" name="Content Placeholder 2"/>
          <p:cNvSpPr>
            <a:spLocks noGrp="1"/>
          </p:cNvSpPr>
          <p:nvPr>
            <p:ph idx="1"/>
          </p:nvPr>
        </p:nvSpPr>
        <p:spPr/>
        <p:txBody>
          <a:bodyPr/>
          <a:lstStyle/>
          <a:p>
            <a:pPr algn="r"/>
            <a:r>
              <a:rPr lang="fa-IR" dirty="0" smtClean="0"/>
              <a:t>حوزه درمان:</a:t>
            </a:r>
          </a:p>
          <a:p>
            <a:pPr algn="r"/>
            <a:r>
              <a:rPr lang="fa-IR" dirty="0" smtClean="0"/>
              <a:t>1-متوسط زمان حضورمتصدیان اورژانس برسربالین بیماراززمان تماس درشهرها(35امتیاز)</a:t>
            </a:r>
          </a:p>
          <a:p>
            <a:pPr algn="r"/>
            <a:r>
              <a:rPr lang="fa-IR" dirty="0" smtClean="0"/>
              <a:t>2-متوسط زمان حضورمتصدیان اورژانس برسربالین بیماراززمان تماس درجاده ها(35امتیاز)</a:t>
            </a:r>
          </a:p>
          <a:p>
            <a:pPr algn="r"/>
            <a:r>
              <a:rPr lang="fa-IR" dirty="0" smtClean="0"/>
              <a:t>3-ضریب اشغال تخت فعال(45)</a:t>
            </a:r>
          </a:p>
          <a:p>
            <a:pPr algn="r"/>
            <a:r>
              <a:rPr lang="fa-IR" dirty="0" smtClean="0"/>
              <a:t>4-نسبت تخت بیمارستانی به جمعیت(45)</a:t>
            </a:r>
          </a:p>
          <a:p>
            <a:pPr algn="r"/>
            <a:r>
              <a:rPr lang="fa-IR" dirty="0" smtClean="0"/>
              <a:t>5-نسبت پزشک متخصص به جمعیت(45)</a:t>
            </a:r>
            <a:endParaRPr lang="en-US" dirty="0"/>
          </a:p>
        </p:txBody>
      </p:sp>
    </p:spTree>
    <p:extLst>
      <p:ext uri="{BB962C8B-B14F-4D97-AF65-F5344CB8AC3E}">
        <p14:creationId xmlns:p14="http://schemas.microsoft.com/office/powerpoint/2010/main" val="2229728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ادامه شاخص های اختصاصی</a:t>
            </a:r>
            <a:endParaRPr lang="en-US" dirty="0"/>
          </a:p>
        </p:txBody>
      </p:sp>
      <p:sp>
        <p:nvSpPr>
          <p:cNvPr id="3" name="Content Placeholder 2"/>
          <p:cNvSpPr>
            <a:spLocks noGrp="1"/>
          </p:cNvSpPr>
          <p:nvPr>
            <p:ph idx="1"/>
          </p:nvPr>
        </p:nvSpPr>
        <p:spPr/>
        <p:txBody>
          <a:bodyPr/>
          <a:lstStyle/>
          <a:p>
            <a:pPr algn="r"/>
            <a:r>
              <a:rPr lang="fa-IR" dirty="0" smtClean="0"/>
              <a:t>حوزه آموزشی:</a:t>
            </a:r>
          </a:p>
          <a:p>
            <a:pPr algn="r"/>
            <a:r>
              <a:rPr lang="fa-IR" dirty="0" smtClean="0"/>
              <a:t>1-نسبت دانشجوبه عضوهیات علمی(45امتیاز)</a:t>
            </a:r>
          </a:p>
          <a:p>
            <a:pPr algn="r"/>
            <a:r>
              <a:rPr lang="fa-IR" dirty="0" smtClean="0"/>
              <a:t>2-نسبت اعضای هیات علمی دانشیاربه بالابه کل اعضای هیات علمی(45)</a:t>
            </a:r>
          </a:p>
          <a:p>
            <a:pPr algn="r"/>
            <a:r>
              <a:rPr lang="fa-IR" dirty="0" smtClean="0"/>
              <a:t>3-افزایش پذیرفته شدگان دوره های تحصیلات تکمیلی آموزش عالی(45)</a:t>
            </a:r>
            <a:endParaRPr lang="en-US" dirty="0"/>
          </a:p>
        </p:txBody>
      </p:sp>
    </p:spTree>
    <p:extLst>
      <p:ext uri="{BB962C8B-B14F-4D97-AF65-F5344CB8AC3E}">
        <p14:creationId xmlns:p14="http://schemas.microsoft.com/office/powerpoint/2010/main" val="129068781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294</TotalTime>
  <Words>931</Words>
  <Application>Microsoft Office PowerPoint</Application>
  <PresentationFormat>Widescreen</PresentationFormat>
  <Paragraphs>114</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Andalus</vt:lpstr>
      <vt:lpstr>Arial</vt:lpstr>
      <vt:lpstr>Century Gothic</vt:lpstr>
      <vt:lpstr>Tahoma</vt:lpstr>
      <vt:lpstr>Wingdings 3</vt:lpstr>
      <vt:lpstr>Wisp</vt:lpstr>
      <vt:lpstr>بسمه الله الرحمن الرحیم</vt:lpstr>
      <vt:lpstr>چارچوب کلی نظام مدیریت مبتنی بر عملکرد</vt:lpstr>
      <vt:lpstr>شعار مدیریت سنتی ومدیریت مبتنی برعملکرد</vt:lpstr>
      <vt:lpstr>الزامات قانونی</vt:lpstr>
      <vt:lpstr>آیین نامه اجرایی مواد81-82به شماره44327/4225دولت</vt:lpstr>
      <vt:lpstr>شاخص های عمومی درسال 91(جمع امتیاز1000)</vt:lpstr>
      <vt:lpstr>شاخص های اختصاصی(جمع امتیاز1000)</vt:lpstr>
      <vt:lpstr>ادامه شاخص های اختصاصی</vt:lpstr>
      <vt:lpstr>ادامه شاخص های اختصاصی</vt:lpstr>
      <vt:lpstr>ادامه شاخص های اختصاصی</vt:lpstr>
      <vt:lpstr>ادامه شاخص های اختصاصی</vt:lpstr>
      <vt:lpstr>شاخص های طرح سنجش میزان رضایت مراجعان ازنحوه ارایه خدمات</vt:lpstr>
      <vt:lpstr>1-سنجش اطلاع رسانی مراجعان </vt:lpstr>
      <vt:lpstr>2-سنجش اعتمادمراجعان</vt:lpstr>
      <vt:lpstr>3-بررسی نحوه رفتارباارباب رجوع </vt:lpstr>
      <vt:lpstr>4-فضاوتجهیزات فیزیکی </vt:lpstr>
      <vt:lpstr>5-سایرموارد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بسمه الله الرحمن الرحیم</dc:title>
  <dc:creator>R!!!!!!!</dc:creator>
  <cp:lastModifiedBy>R!!!!!!!</cp:lastModifiedBy>
  <cp:revision>38</cp:revision>
  <dcterms:created xsi:type="dcterms:W3CDTF">2014-01-19T05:46:10Z</dcterms:created>
  <dcterms:modified xsi:type="dcterms:W3CDTF">2014-01-21T18:20:15Z</dcterms:modified>
</cp:coreProperties>
</file>