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65" r:id="rId5"/>
    <p:sldId id="264" r:id="rId6"/>
    <p:sldId id="263" r:id="rId7"/>
    <p:sldId id="262" r:id="rId8"/>
    <p:sldId id="261" r:id="rId9"/>
    <p:sldId id="259" r:id="rId10"/>
    <p:sldId id="260"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322" r:id="rId38"/>
    <p:sldId id="323" r:id="rId39"/>
    <p:sldId id="324" r:id="rId40"/>
    <p:sldId id="325" r:id="rId41"/>
    <p:sldId id="326" r:id="rId42"/>
    <p:sldId id="327" r:id="rId43"/>
    <p:sldId id="328" r:id="rId44"/>
    <p:sldId id="329" r:id="rId45"/>
    <p:sldId id="330" r:id="rId46"/>
    <p:sldId id="331" r:id="rId47"/>
    <p:sldId id="332" r:id="rId48"/>
    <p:sldId id="333" r:id="rId49"/>
    <p:sldId id="334" r:id="rId50"/>
    <p:sldId id="335" r:id="rId51"/>
    <p:sldId id="336" r:id="rId52"/>
    <p:sldId id="337" r:id="rId53"/>
    <p:sldId id="338" r:id="rId54"/>
    <p:sldId id="339" r:id="rId55"/>
    <p:sldId id="340" r:id="rId56"/>
    <p:sldId id="341" r:id="rId57"/>
    <p:sldId id="342" r:id="rId58"/>
    <p:sldId id="344" r:id="rId59"/>
    <p:sldId id="345" r:id="rId60"/>
    <p:sldId id="346" r:id="rId61"/>
    <p:sldId id="348" r:id="rId62"/>
    <p:sldId id="349" r:id="rId63"/>
    <p:sldId id="350" r:id="rId64"/>
    <p:sldId id="351" r:id="rId65"/>
    <p:sldId id="352" r:id="rId66"/>
    <p:sldId id="353" r:id="rId67"/>
    <p:sldId id="355" r:id="rId68"/>
    <p:sldId id="356" r:id="rId69"/>
    <p:sldId id="357" r:id="rId70"/>
    <p:sldId id="358" r:id="rId71"/>
    <p:sldId id="359" r:id="rId72"/>
    <p:sldId id="360" r:id="rId73"/>
    <p:sldId id="361" r:id="rId74"/>
    <p:sldId id="363" r:id="rId75"/>
    <p:sldId id="364" r:id="rId76"/>
    <p:sldId id="365" r:id="rId77"/>
    <p:sldId id="366" r:id="rId78"/>
    <p:sldId id="367" r:id="rId79"/>
    <p:sldId id="368" r:id="rId8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09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108" y="1024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16955C1-B7FC-4436-9FCE-2A4771881B00}" type="datetimeFigureOut">
              <a:rPr lang="fa-IR" smtClean="0"/>
              <a:pPr/>
              <a:t>1435/01/29</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4A8524E0-3FEB-465F-9460-CD08BE4DD9F3}"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6955C1-B7FC-4436-9FCE-2A4771881B00}" type="datetimeFigureOut">
              <a:rPr lang="fa-IR" smtClean="0"/>
              <a:pPr/>
              <a:t>1435/01/29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A8524E0-3FEB-465F-9460-CD08BE4DD9F3}"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6955C1-B7FC-4436-9FCE-2A4771881B00}" type="datetimeFigureOut">
              <a:rPr lang="fa-IR" smtClean="0"/>
              <a:pPr/>
              <a:t>1435/01/29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A8524E0-3FEB-465F-9460-CD08BE4DD9F3}"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6955C1-B7FC-4436-9FCE-2A4771881B00}" type="datetimeFigureOut">
              <a:rPr lang="fa-IR" smtClean="0"/>
              <a:pPr/>
              <a:t>1435/01/29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A8524E0-3FEB-465F-9460-CD08BE4DD9F3}"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16955C1-B7FC-4436-9FCE-2A4771881B00}" type="datetimeFigureOut">
              <a:rPr lang="fa-IR" smtClean="0"/>
              <a:pPr/>
              <a:t>1435/01/29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A8524E0-3FEB-465F-9460-CD08BE4DD9F3}"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6955C1-B7FC-4436-9FCE-2A4771881B00}" type="datetimeFigureOut">
              <a:rPr lang="fa-IR" smtClean="0"/>
              <a:pPr/>
              <a:t>1435/01/29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A8524E0-3FEB-465F-9460-CD08BE4DD9F3}"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6955C1-B7FC-4436-9FCE-2A4771881B00}" type="datetimeFigureOut">
              <a:rPr lang="fa-IR" smtClean="0"/>
              <a:pPr/>
              <a:t>1435/01/29</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A8524E0-3FEB-465F-9460-CD08BE4DD9F3}"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16955C1-B7FC-4436-9FCE-2A4771881B00}" type="datetimeFigureOut">
              <a:rPr lang="fa-IR" smtClean="0"/>
              <a:pPr/>
              <a:t>1435/01/29</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A8524E0-3FEB-465F-9460-CD08BE4DD9F3}"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16955C1-B7FC-4436-9FCE-2A4771881B00}" type="datetimeFigureOut">
              <a:rPr lang="fa-IR" smtClean="0"/>
              <a:pPr/>
              <a:t>1435/01/29</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A8524E0-3FEB-465F-9460-CD08BE4DD9F3}"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6955C1-B7FC-4436-9FCE-2A4771881B00}" type="datetimeFigureOut">
              <a:rPr lang="fa-IR" smtClean="0"/>
              <a:pPr/>
              <a:t>1435/01/29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A8524E0-3FEB-465F-9460-CD08BE4DD9F3}"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16955C1-B7FC-4436-9FCE-2A4771881B00}" type="datetimeFigureOut">
              <a:rPr lang="fa-IR" smtClean="0"/>
              <a:pPr/>
              <a:t>1435/01/29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A8524E0-3FEB-465F-9460-CD08BE4DD9F3}"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16955C1-B7FC-4436-9FCE-2A4771881B00}" type="datetimeFigureOut">
              <a:rPr lang="fa-IR" smtClean="0"/>
              <a:pPr/>
              <a:t>1435/01/29</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A8524E0-3FEB-465F-9460-CD08BE4DD9F3}"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14314"/>
            <a:ext cx="7929618" cy="6357958"/>
          </a:xfrm>
        </p:spPr>
        <p:txBody>
          <a:bodyPr>
            <a:normAutofit fontScale="90000"/>
          </a:bodyPr>
          <a:lstStyle/>
          <a:p>
            <a:pPr algn="ctr"/>
            <a:r>
              <a:rPr lang="fa-IR" dirty="0" smtClean="0">
                <a:solidFill>
                  <a:schemeClr val="tx1"/>
                </a:solidFill>
                <a:cs typeface="B Titr" pitchFamily="2" charset="-78"/>
              </a:rPr>
              <a:t>جزوه آموزشی</a:t>
            </a:r>
            <a:r>
              <a:rPr lang="en-US" dirty="0" smtClean="0">
                <a:solidFill>
                  <a:schemeClr val="tx1"/>
                </a:solidFill>
              </a:rPr>
              <a:t/>
            </a:r>
            <a:br>
              <a:rPr lang="en-US" dirty="0" smtClean="0">
                <a:solidFill>
                  <a:schemeClr val="tx1"/>
                </a:solidFill>
              </a:rPr>
            </a:br>
            <a:r>
              <a:rPr lang="fa-IR" dirty="0" smtClean="0">
                <a:solidFill>
                  <a:schemeClr val="tx1"/>
                </a:solidFill>
              </a:rPr>
              <a:t/>
            </a:r>
            <a:br>
              <a:rPr lang="fa-IR" dirty="0" smtClean="0">
                <a:solidFill>
                  <a:schemeClr val="tx1"/>
                </a:solidFill>
              </a:rPr>
            </a:br>
            <a:r>
              <a:rPr lang="fa-IR" dirty="0" smtClean="0">
                <a:solidFill>
                  <a:schemeClr val="tx1"/>
                </a:solidFill>
              </a:rPr>
              <a:t/>
            </a:r>
            <a:br>
              <a:rPr lang="fa-IR" dirty="0" smtClean="0">
                <a:solidFill>
                  <a:schemeClr val="tx1"/>
                </a:solidFill>
              </a:rPr>
            </a:br>
            <a:r>
              <a:rPr lang="fa-IR" dirty="0" smtClean="0">
                <a:solidFill>
                  <a:schemeClr val="tx1"/>
                </a:solidFill>
              </a:rPr>
              <a:t/>
            </a:r>
            <a:br>
              <a:rPr lang="fa-IR" dirty="0" smtClean="0">
                <a:solidFill>
                  <a:schemeClr val="tx1"/>
                </a:solidFill>
              </a:rPr>
            </a:br>
            <a:r>
              <a:rPr lang="fa-IR" dirty="0" smtClean="0">
                <a:solidFill>
                  <a:schemeClr val="tx1"/>
                </a:solidFill>
              </a:rPr>
              <a:t/>
            </a:r>
            <a:br>
              <a:rPr lang="fa-IR" dirty="0" smtClean="0">
                <a:solidFill>
                  <a:schemeClr val="tx1"/>
                </a:solidFill>
              </a:rPr>
            </a:br>
            <a:r>
              <a:rPr lang="fa-IR" dirty="0" smtClean="0">
                <a:solidFill>
                  <a:schemeClr val="tx1"/>
                </a:solidFill>
                <a:cs typeface="B Titr" pitchFamily="2" charset="-78"/>
              </a:rPr>
              <a:t>آشنایی با قوانین دیوان محاسبات و محاسبات عمومی کشور</a:t>
            </a:r>
            <a:br>
              <a:rPr lang="fa-IR" dirty="0" smtClean="0">
                <a:solidFill>
                  <a:schemeClr val="tx1"/>
                </a:solidFill>
                <a:cs typeface="B Titr" pitchFamily="2" charset="-78"/>
              </a:rPr>
            </a:br>
            <a:r>
              <a:rPr lang="fa-IR" dirty="0" smtClean="0">
                <a:solidFill>
                  <a:schemeClr val="tx1"/>
                </a:solidFill>
                <a:cs typeface="B Titr" pitchFamily="2" charset="-78"/>
              </a:rPr>
              <a:t/>
            </a:r>
            <a:br>
              <a:rPr lang="fa-IR" dirty="0" smtClean="0">
                <a:solidFill>
                  <a:schemeClr val="tx1"/>
                </a:solidFill>
                <a:cs typeface="B Titr" pitchFamily="2" charset="-78"/>
              </a:rPr>
            </a:br>
            <a:r>
              <a:rPr lang="en-US" dirty="0" smtClean="0">
                <a:solidFill>
                  <a:schemeClr val="tx1"/>
                </a:solidFill>
              </a:rPr>
              <a:t/>
            </a:r>
            <a:br>
              <a:rPr lang="en-US" dirty="0" smtClean="0">
                <a:solidFill>
                  <a:schemeClr val="tx1"/>
                </a:solidFill>
              </a:rPr>
            </a:br>
            <a:endParaRPr lang="fa-I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85752"/>
            <a:ext cx="7929618" cy="6215082"/>
          </a:xfrm>
        </p:spPr>
        <p:txBody>
          <a:bodyPr>
            <a:noAutofit/>
          </a:bodyPr>
          <a:lstStyle/>
          <a:p>
            <a:pPr algn="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a:t>
            </a:r>
            <a:r>
              <a:rPr lang="fa-IR" sz="2300" b="1" dirty="0" smtClean="0">
                <a:solidFill>
                  <a:schemeClr val="tx1"/>
                </a:solidFill>
                <a:effectLst/>
                <a:cs typeface="B Titr" pitchFamily="2" charset="-78"/>
              </a:rPr>
              <a:t>تعریف شخصیت حقوقی مؤسسه و یا نهاد عمومی غیردولتی:</a:t>
            </a:r>
            <a:r>
              <a:rPr lang="fa-IR" sz="2300" dirty="0" smtClean="0">
                <a:solidFill>
                  <a:schemeClr val="tx1"/>
                </a:solidFill>
                <a:effectLst/>
                <a:cs typeface="B Titr" pitchFamily="2" charset="-78"/>
              </a:rPr>
              <a:t> موضوع ماه 5 قانون محاسبات عمومی مؤسسه و یا نهاد عمومی غیردولتی از نظر قانون محاسبات عمومی واحدهای سازمانی مشخصی هستند که با اجازه به منظور انجام وظایف و خدماتی که جنبه عمومی دارد تشکیل شده و یا می‌شود.»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تبصره- فهرست این قبیل مؤسسات و نهادها در سال 1373 به تصویب مجلس می‌رسد که در ابتدا ده مورد بود و بعدها تا 50 دستگاه افزایش یافت.</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از جمله: شهرداری‌ها- جمعیت هلال احمر- کمیته ملی المپیک- سازمان تأمین اجتماعی- جهاد دانشگاهی- بنیادها (مستضعفان و جانبازان- مسکن- شهید- پانزده خرداد- مسکن) سازمان تبلیغات اسلامی- سازمان ارتباطات و حدود 40 واحد سازمانی مالی دیگر اشاره می‌شود.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در ماده (3) قانون مدیریت خدمات کشوری تعریف جدیدی از مؤسسات و نهادهای عمومی غیردولتی شده است که با قانون محاسبات تفاوت دارد.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مطابق یکی از احکام بودجه‌های سنواتی: هر دستگاهی که از بودجه وجوهی دریافت نماید و شخصیت حقوقی 4 مورد فوق‌الذکر (وزارتخانه- مؤسسه و شرکت دولتی و مؤسسه و نهاد عمومی غیردولتی) را نداشته باشد به عنوان مؤسسه و نهاد عمومی غیردولتی باید احکام قانون محاسبات مربوط را رعایت نماید.</a:t>
            </a:r>
            <a:endParaRPr lang="fa-IR" sz="23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357166"/>
            <a:ext cx="7929618" cy="5929354"/>
          </a:xfrm>
        </p:spPr>
        <p:txBody>
          <a:bodyPr>
            <a:noAutofit/>
          </a:bodyPr>
          <a:lstStyle/>
          <a:p>
            <a:pPr algn="r"/>
            <a:r>
              <a:rPr lang="fa-IR" sz="2300" b="1" dirty="0" smtClean="0">
                <a:solidFill>
                  <a:schemeClr val="tx1"/>
                </a:solidFill>
                <a:effectLst/>
                <a:cs typeface="B Titr" pitchFamily="2" charset="-78"/>
              </a:rPr>
              <a:t>دستگاه‌های اجرائی استانی یا محلی: </a:t>
            </a:r>
            <a:r>
              <a:rPr lang="fa-IR" sz="2300" dirty="0" smtClean="0">
                <a:solidFill>
                  <a:schemeClr val="tx1"/>
                </a:solidFill>
                <a:effectLst/>
                <a:cs typeface="B Titr" pitchFamily="2" charset="-78"/>
              </a:rPr>
              <a:t>باستناد ماده 16 قانون برنامه و بودجه مصوب 10/12/1351 دولت مکلف گردید به تدریج مقدمات استانی کردن آن قسمت از اعتبارات جاری را که قابل تفکیک به استان‌ها می‌باشد فراهم نماید.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به تاریخ از سال 1352 اعتبارات جاری و عمرانی دستگاه‌های اجرائی استانی که سازمان‌ها و ادارات کل و البته به وزارتخانه‌ها و مؤسسات دولتی و برخی از شرکت‌های دولتی بودند در قوانین بودجه سنواتی از اعتبارات ملی تفکیک گردید.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مطابق ماده 44 قانون تنظیم بخشی از مقرارت مالی دولت</a:t>
            </a:r>
            <a:r>
              <a:rPr lang="fa-IR" sz="2300" dirty="0" smtClean="0">
                <a:solidFill>
                  <a:schemeClr val="tx1"/>
                </a:solidFill>
                <a:effectLst/>
                <a:cs typeface="B Titr" pitchFamily="2" charset="-78"/>
              </a:rPr>
              <a:t> مصوب 1380 شورای برنامه‌ریزی و توسعه استان‌ها موظف گردیدند پس از ابلاغ بودجه مصوب سالانه استان براساس پیشنهاد سازمان مدیریت استان و در چارچوب اهداف و سیاست‌های برنامه‌های توسعه اقتصادی و اجتماعی و فرهنگی و خط‌مشی و دستورالعمل‌های ابلاغی سازمان مدیریت و برنامه‌ریزی، اعتبار عمرانی را بین فصول و برنامه‌ها به تفکیک هر شهرستان و اعتبارات جاری مصوب هر دستگاه را به تفکیک برنامه و فصول هزینه توزیع نمایند. </a:t>
            </a:r>
            <a:endParaRPr lang="en-US" sz="23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500042"/>
            <a:ext cx="7929618" cy="5857916"/>
          </a:xfrm>
        </p:spPr>
        <p:txBody>
          <a:bodyPr>
            <a:normAutofit/>
          </a:bodyPr>
          <a:lstStyle/>
          <a:p>
            <a:pPr algn="r"/>
            <a:r>
              <a:rPr lang="fa-IR" sz="2300" dirty="0" smtClean="0">
                <a:solidFill>
                  <a:schemeClr val="tx1"/>
                </a:solidFill>
                <a:effectLst/>
                <a:cs typeface="B Titr" pitchFamily="2" charset="-78"/>
              </a:rPr>
              <a:t>دستگاه‌های اجرایی محلی و یا استانی مانند استانداری‌ها، ادارات کل و سازمان‌های اقتصاد و دارائی، آموزش و پرورش، جهاد کشاورزی، ثبت احوال، راه، ثبت اسناد، ارشاد اسلامی و … پس از ابلاغ اعتبارات جاری و عمرانی استانی از طریق استانداری ثبت به مبادله موافقتنامه اقدام و صورت‌‌های مالی مجزا از دستگاه‌های مرکزی (پس از مصرف اعتبارات وجوه تخصصی) تهیه و پس از تأیید حسابرسان ذیصلاح و دیوان محاسبات استان جهت درج در گزارش تفریغ بودجه و صورتحساب عملکرد سالانه به مراجع ذیربط ارسال نمایند.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ضمناً غیر از درآمدهای نفت و گاز صادراتی و مشتقات آن، سایر اقلام درآمدی از جمله مالیات و … بعنوان درآمدهای استان محسوب و مطابق بودجه مصوب مصرف می‌شود.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دانشگاه‌های وابسته به وزارتخانه‌های ذیربط و سایر مؤسسات مستقل دستگاه اجرایی محلی محسوب نمی‌شوند.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ماده 7 قانون محاسبات عمومی در خصوص اعتبار مصوب می‌گوید: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«اعتبار عبارت از مبلغی است که برای مصرف یا مصارف معین به منظور نیل به اهداف و اجرای برنامه‌های دولت به تصویب مجلس شورای اسلامی می‌رسد.»</a:t>
            </a:r>
            <a:endParaRPr lang="en-US" sz="23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571480"/>
            <a:ext cx="7929618" cy="5715040"/>
          </a:xfrm>
        </p:spPr>
        <p:txBody>
          <a:bodyPr>
            <a:normAutofit fontScale="90000"/>
          </a:bodyPr>
          <a:lstStyle/>
          <a:p>
            <a:pPr algn="r"/>
            <a:r>
              <a:rPr lang="fa-IR" sz="2400" b="1" dirty="0" smtClean="0">
                <a:solidFill>
                  <a:schemeClr val="tx1"/>
                </a:solidFill>
                <a:effectLst/>
                <a:cs typeface="B Titr" pitchFamily="2" charset="-78"/>
              </a:rPr>
              <a:t>تفاوت اعتبار مصوب با تخصیص اعتبار:</a:t>
            </a:r>
            <a:r>
              <a:rPr lang="en-US" sz="2400" dirty="0" smtClean="0">
                <a:solidFill>
                  <a:schemeClr val="tx1"/>
                </a:solidFill>
                <a:effectLst/>
                <a:cs typeface="B Titr" pitchFamily="2" charset="-78"/>
              </a:rPr>
              <a:t/>
            </a:r>
            <a:br>
              <a:rPr lang="en-US" sz="2400" dirty="0" smtClean="0">
                <a:solidFill>
                  <a:schemeClr val="tx1"/>
                </a:solidFill>
                <a:effectLst/>
                <a:cs typeface="B Titr" pitchFamily="2" charset="-78"/>
              </a:rPr>
            </a:br>
            <a:r>
              <a:rPr lang="fa-IR" sz="2400" dirty="0" smtClean="0">
                <a:solidFill>
                  <a:schemeClr val="tx1"/>
                </a:solidFill>
                <a:effectLst/>
                <a:cs typeface="B Titr" pitchFamily="2" charset="-78"/>
              </a:rPr>
              <a:t>اعتبار مصوب به تصویب مجلس شورای اسلامی می‌رسد لکن تخصیص اعتبار با توجه به وضعیت نقدینگی خزانه، پیشرفت فیزیکی فعالیت‌ها و طرح‌ها، پراکندگی و موقعیت جغرافیائی دستگاه‌ها و عوامل متعدد دیگر در کمیته تخصیص اعتبار موضوع ماده 30 قانون برنامه و بودجه و آیین‌نامه اجرائی آن تعیین می‌گردد که همواره تخصیص اعتبار هر دستگاه از اعتبار مصوب کمتر است و در موارد نادر و با حکم قانون صددرصد می‌شود.</a:t>
            </a:r>
            <a:r>
              <a:rPr lang="en-US" sz="2400" dirty="0" smtClean="0">
                <a:solidFill>
                  <a:schemeClr val="tx1"/>
                </a:solidFill>
                <a:effectLst/>
                <a:cs typeface="B Titr" pitchFamily="2" charset="-78"/>
              </a:rPr>
              <a:t/>
            </a:r>
            <a:br>
              <a:rPr lang="en-US" sz="2400" dirty="0" smtClean="0">
                <a:solidFill>
                  <a:schemeClr val="tx1"/>
                </a:solidFill>
                <a:effectLst/>
                <a:cs typeface="B Titr" pitchFamily="2" charset="-78"/>
              </a:rPr>
            </a:br>
            <a:r>
              <a:rPr lang="fa-IR" sz="2400" dirty="0" smtClean="0">
                <a:solidFill>
                  <a:schemeClr val="tx1"/>
                </a:solidFill>
                <a:effectLst/>
                <a:cs typeface="B Titr" pitchFamily="2" charset="-78"/>
              </a:rPr>
              <a:t>تأمین اعتبار اعتبار مصوب تا پایان سال مالی است لکن وجوه تخصیص اعتبار هر سال تا پایان فروردین و تیرماه سال بعد برای اعتبارات جاری و عمرانی قابل تعهد و مصرف می‌باشد.</a:t>
            </a:r>
            <a:br>
              <a:rPr lang="fa-IR" sz="2400" dirty="0" smtClean="0">
                <a:solidFill>
                  <a:schemeClr val="tx1"/>
                </a:solidFill>
                <a:effectLst/>
                <a:cs typeface="B Titr" pitchFamily="2" charset="-78"/>
              </a:rPr>
            </a:br>
            <a:r>
              <a:rPr lang="fa-IR" sz="2400" b="1" dirty="0" smtClean="0">
                <a:solidFill>
                  <a:schemeClr val="tx1"/>
                </a:solidFill>
                <a:effectLst/>
                <a:cs typeface="B Titr" pitchFamily="2" charset="-78"/>
              </a:rPr>
              <a:t> ماده 68 قانون محاسبات عمومی مقرر می‌دارد:</a:t>
            </a:r>
            <a:r>
              <a:rPr lang="fa-IR" sz="2400" dirty="0" smtClean="0">
                <a:solidFill>
                  <a:schemeClr val="tx1"/>
                </a:solidFill>
                <a:effectLst/>
                <a:cs typeface="B Titr" pitchFamily="2" charset="-78"/>
              </a:rPr>
              <a:t> </a:t>
            </a:r>
            <a:r>
              <a:rPr lang="en-US" sz="2400" dirty="0" smtClean="0">
                <a:solidFill>
                  <a:schemeClr val="tx1"/>
                </a:solidFill>
                <a:effectLst/>
                <a:cs typeface="B Titr" pitchFamily="2" charset="-78"/>
              </a:rPr>
              <a:t/>
            </a:r>
            <a:br>
              <a:rPr lang="en-US" sz="2400" dirty="0" smtClean="0">
                <a:solidFill>
                  <a:schemeClr val="tx1"/>
                </a:solidFill>
                <a:effectLst/>
                <a:cs typeface="B Titr" pitchFamily="2" charset="-78"/>
              </a:rPr>
            </a:br>
            <a:r>
              <a:rPr lang="fa-IR" sz="2400" dirty="0" smtClean="0">
                <a:solidFill>
                  <a:schemeClr val="tx1"/>
                </a:solidFill>
                <a:effectLst/>
                <a:cs typeface="B Titr" pitchFamily="2" charset="-78"/>
              </a:rPr>
              <a:t>«بودجه هر یک از وزارتخانه‌ها و مؤسسات دولتی و واحدهای وابسته به آنها باید به طور کامل و جداگانه در بودجه کل کشور درج شود و منظور کردن اعتبار تحت عنوان بودجه وزارتخانه‌ها و مؤسسات دولتی برای پرداخت به واحدهای تابعه و وابسته همان وزارتخانه یا مؤسسه دولتی و یا به وزارتخانه‌ها و مؤسسات دیگر و همچنین پرداخت هر نوع وجه از این بابت ممنوع است.»</a:t>
            </a:r>
            <a:endParaRPr lang="en-US" sz="24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1071546"/>
            <a:ext cx="7929618" cy="2857520"/>
          </a:xfrm>
        </p:spPr>
        <p:txBody>
          <a:bodyPr>
            <a:normAutofit fontScale="90000"/>
          </a:bodyPr>
          <a:lstStyle/>
          <a:p>
            <a:pPr algn="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توضیح- اولاً هر گونه پرداختی از بودجه دستگاه‌های اجرایی به عنوان کمک یا سایر پرداخت‌ها و یا هدیه بایستی به موجب قانون بوده و با رعایت ماده (5) قانون تنظیم بخشی از مقررات مالی دولت باشد و به دستگاه‌های دولتی دیگر ممنوع است. ثانیاً اختصاص اعتبار مصوب صرفاً به اشخاص حقوقی (دستگاه‌های اجرایی) مجاز است و ردیف بودجه به معاونت‌های دستگاه اجرایی که اشخاص حقیقی می‌باشند از جمله معاونت‌های رئیس جمهوری جای ابهام دارد.</a:t>
            </a:r>
            <a:endParaRPr lang="en-US" sz="23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14314"/>
            <a:ext cx="7929618" cy="6357958"/>
          </a:xfrm>
        </p:spPr>
        <p:txBody>
          <a:bodyPr>
            <a:noAutofit/>
          </a:bodyPr>
          <a:lstStyle/>
          <a:p>
            <a:pPr algn="r"/>
            <a:r>
              <a:rPr lang="fa-IR" sz="2300" b="1" dirty="0" smtClean="0">
                <a:solidFill>
                  <a:schemeClr val="tx1"/>
                </a:solidFill>
                <a:effectLst/>
                <a:cs typeface="B Titr" pitchFamily="2" charset="-78"/>
              </a:rPr>
              <a:t>مطالب آموزشی جلسه دوم</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 </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ماده 10 قانون محاسبات عمومی:</a:t>
            </a:r>
            <a:r>
              <a:rPr lang="fa-IR" sz="2300" dirty="0" smtClean="0">
                <a:solidFill>
                  <a:schemeClr val="tx1"/>
                </a:solidFill>
                <a:effectLst/>
                <a:cs typeface="B Titr" pitchFamily="2" charset="-78"/>
              </a:rPr>
              <a:t> انواع درآمدهای عمومی که شامل مالیات‌ها، سود سهام شرکت‌های دولتی و سایر درآمدها</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ماده 11 قانون محاسبات عمومی:</a:t>
            </a:r>
            <a:r>
              <a:rPr lang="fa-IR" sz="2300" dirty="0" smtClean="0">
                <a:solidFill>
                  <a:schemeClr val="tx1"/>
                </a:solidFill>
                <a:effectLst/>
                <a:cs typeface="B Titr" pitchFamily="2" charset="-78"/>
              </a:rPr>
              <a:t> دریافت‌های دولت: شامل درآمدهای عمومی- اختصاصی- شرکت‌های دولتی واگذاری دارائی‌های سرمایه‌ای و مالی و سپرده‌ها و هدایا و کمک‌های مردمی که در حساب‌های خزانه‌داری کل متمرکز می‌شود.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ماده 12 قانون محاسبات عمومی:</a:t>
            </a:r>
            <a:r>
              <a:rPr lang="fa-IR" sz="2300" dirty="0" smtClean="0">
                <a:solidFill>
                  <a:schemeClr val="tx1"/>
                </a:solidFill>
                <a:effectLst/>
                <a:cs typeface="B Titr" pitchFamily="2" charset="-78"/>
              </a:rPr>
              <a:t> سایر منابع تأمین اعتبار یا واگذاری دارائی‌های مالی شامل اوراق مشارکت- استقراض داخلی و خارجی- فروش شرکت‌های دولتی- برگشتی از پرداختی‌های سال‌های قبل و موارد مشابه که در بودجه کل کشور مشخص و درج می‌گردد و درآمد محسوب می‌گردند.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ماده 13 قانون محاسبات عمومی:</a:t>
            </a:r>
            <a:r>
              <a:rPr lang="fa-IR" sz="2300" dirty="0" smtClean="0">
                <a:solidFill>
                  <a:schemeClr val="tx1"/>
                </a:solidFill>
                <a:effectLst/>
                <a:cs typeface="B Titr" pitchFamily="2" charset="-78"/>
              </a:rPr>
              <a:t> وجوه عمومی شامل:</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1- نقدینه‌های وزارتخانه‌ها، 2- نقدینه‌های مؤسسات دولتی، 3- نقدینه‌های شرکت‌های دولتی، 4- نقدینه‌های مؤسسات و نهادهای عمومی غیردولتی، 5- نقدینه‌های مؤسسات وابسته و ادارات کل استانی که منحصراً برای مصارف عمومی به موجب اصل 53 قانون اساسی قابل دخل و خرج می‌باشد.</a:t>
            </a:r>
            <a:endParaRPr lang="en-US" sz="23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85752"/>
            <a:ext cx="7929618" cy="6215082"/>
          </a:xfrm>
        </p:spPr>
        <p:txBody>
          <a:bodyPr>
            <a:noAutofit/>
          </a:bodyPr>
          <a:lstStyle/>
          <a:p>
            <a:pPr algn="r"/>
            <a:r>
              <a:rPr lang="fa-IR" sz="2300" b="1" dirty="0" smtClean="0">
                <a:solidFill>
                  <a:schemeClr val="tx1"/>
                </a:solidFill>
                <a:effectLst/>
                <a:cs typeface="B Titr" pitchFamily="2" charset="-78"/>
              </a:rPr>
              <a:t>توضیح</a:t>
            </a:r>
            <a:r>
              <a:rPr lang="fa-IR" sz="2300" dirty="0" smtClean="0">
                <a:solidFill>
                  <a:schemeClr val="tx1"/>
                </a:solidFill>
                <a:effectLst/>
                <a:cs typeface="B Titr" pitchFamily="2" charset="-78"/>
              </a:rPr>
              <a:t>- وجوهی نظیر سپرده- وجه الضمان و مانند آنها که به طور موقت در اختیار دستگاه‌های مزبور قرار می‌گیرد و پس از مدتی و با شرایط معیت مسترد میگردد و در حکم وجوه عمومی تلقی می‌گردد.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ماده 14 قانون محاسبات عمومی</a:t>
            </a:r>
            <a:r>
              <a:rPr lang="fa-IR" sz="2300" dirty="0" smtClean="0">
                <a:solidFill>
                  <a:schemeClr val="tx1"/>
                </a:solidFill>
                <a:effectLst/>
                <a:cs typeface="B Titr" pitchFamily="2" charset="-78"/>
              </a:rPr>
              <a:t>: درآمد اختصاصی درآمدهایی است که به موجب قوانین حاضر و حصول و در بودجه کل کشور تحت همین عنوان منظور و به دستگاه‌های مربوط اختصاص می‌یابد. این نوع درآمد صرفاً توسط وزارتخانه‌ها و مؤسسات دولتی دریافت و مصرف می‌شود.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ماده 15 قانون محاسبات عمومی</a:t>
            </a:r>
            <a:r>
              <a:rPr lang="fa-IR" sz="2300" dirty="0" smtClean="0">
                <a:solidFill>
                  <a:schemeClr val="tx1"/>
                </a:solidFill>
                <a:effectLst/>
                <a:cs typeface="B Titr" pitchFamily="2" charset="-78"/>
              </a:rPr>
              <a:t>: درآمد شرکت‌های دولتی که به موجب قانون و در قبال ارائه خدمات و یا فروض کالا و سایر فعالیت‌های شرکت‌ها به موجب اساسنامه و سایر قوانین وصول می‌گردد.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ماده 16 قانون محاسبات عمومی</a:t>
            </a:r>
            <a:r>
              <a:rPr lang="fa-IR" sz="2300" dirty="0" smtClean="0">
                <a:solidFill>
                  <a:schemeClr val="tx1"/>
                </a:solidFill>
                <a:effectLst/>
                <a:cs typeface="B Titr" pitchFamily="2" charset="-78"/>
              </a:rPr>
              <a:t>: سایر منابع تأمین اعتبار شرکت‌های دولتی که جنبه درآمد ندارند عبارتست از:</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1- کمک‌های دولت، 2- استقراض، 3- استفاده از ذخائر قانونی و احتیاطی، 4- کاهش سرمایه در گردش</a:t>
            </a:r>
            <a:br>
              <a:rPr lang="fa-IR" sz="2300" dirty="0" smtClean="0">
                <a:solidFill>
                  <a:schemeClr val="tx1"/>
                </a:solidFill>
                <a:effectLst/>
                <a:cs typeface="B Titr" pitchFamily="2" charset="-78"/>
              </a:rPr>
            </a:br>
            <a:r>
              <a:rPr lang="fa-IR" sz="2300" b="1" dirty="0" smtClean="0">
                <a:solidFill>
                  <a:schemeClr val="tx1"/>
                </a:solidFill>
                <a:effectLst/>
                <a:cs typeface="B Titr" pitchFamily="2" charset="-78"/>
              </a:rPr>
              <a:t> توضیح</a:t>
            </a:r>
            <a:r>
              <a:rPr lang="fa-IR" sz="2300" dirty="0" smtClean="0">
                <a:solidFill>
                  <a:schemeClr val="tx1"/>
                </a:solidFill>
                <a:effectLst/>
                <a:cs typeface="B Titr" pitchFamily="2" charset="-78"/>
              </a:rPr>
              <a:t>- طبق ماده 141 قانون تجارت چنانچه سرمایه شرکت‌های غیردولتی (موضوع ماده 20 قانون تجارت) بیش از 50% کاهش یابد یا باید سرمایه‌گذاری مجدد شود و یا منحل گردد.</a:t>
            </a:r>
            <a:endParaRPr lang="en-US" sz="23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500042"/>
            <a:ext cx="7929618" cy="5357850"/>
          </a:xfrm>
        </p:spPr>
        <p:txBody>
          <a:bodyPr>
            <a:noAutofit/>
          </a:bodyPr>
          <a:lstStyle/>
          <a:p>
            <a:pPr algn="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«لکن طبق ماده 134 قانون محاسبات عمومی- انحلال شرکت‌های دولتی منحصراً با اجازه قانون مجاز می‌باشد مگر آنکه در اساسنامه‌های مربوط ترتیبات دیگری مقرر شده باشد.»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با توجه به احکام مواد 10 تا 16 قانون محاسبات عمومی نکات مهمی که می‌توان جمع‌بندی نمود: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هر درآمدی باستناد ماده 37 قانون محاسبات عمومی بایستی به موجب قانون باشد.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هر نوع دریافت دیگری اعم از نقدی یا غیرنقدی و یا کالا و خدمات باستناد ماده (4) قانون تنظیم بخشی از مقررات مالی دولت باید به موجب قانون باشد.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مسئولیت حصول صحیح و به موقع درآمدها و دریافت‌ها به عهده بالاترین مقام دستگاه اجرایی می‌باشد و قابل تفویض اختیار نمی‌باشد. لکن کسر و ارسال به موقع درآمدهای تکلیفی ماننده مالیات‌های مسکوره از حقوق و قراردادها و بیمه‌ها و … و کلیه حقوق دولتی به عهده ذیحساب یا مدیر مالی می‌باشد.</a:t>
            </a:r>
            <a:endParaRPr lang="en-US" sz="23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Autofit/>
          </a:bodyPr>
          <a:lstStyle/>
          <a:p>
            <a:pPr algn="just">
              <a:buNone/>
            </a:pPr>
            <a:r>
              <a:rPr lang="fa-IR" sz="3000" dirty="0" smtClean="0">
                <a:cs typeface="B Titr" pitchFamily="2" charset="-78"/>
              </a:rPr>
              <a:t>مراحل انجام هزینه</a:t>
            </a:r>
          </a:p>
          <a:p>
            <a:pPr algn="just">
              <a:buNone/>
            </a:pPr>
            <a:endParaRPr lang="fa-IR" sz="2300" b="1" dirty="0" smtClean="0">
              <a:cs typeface="B Titr" pitchFamily="2" charset="-78"/>
            </a:endParaRPr>
          </a:p>
          <a:p>
            <a:pPr algn="just">
              <a:buNone/>
            </a:pPr>
            <a:r>
              <a:rPr lang="fa-IR" sz="2300" b="1" dirty="0" smtClean="0">
                <a:cs typeface="B Titr" pitchFamily="2" charset="-78"/>
              </a:rPr>
              <a:t>ماده 17- تشخیص</a:t>
            </a:r>
            <a:r>
              <a:rPr lang="fa-IR" sz="2300" dirty="0" smtClean="0">
                <a:cs typeface="B Titr" pitchFamily="2" charset="-78"/>
              </a:rPr>
              <a:t>- عبارتست از تعیین و انتخاب کالا یا خدمت برای نیل به اهداف دستگاه‌ها درخواست خرید و قرارداد از مراحل این ماده می‌باشد.</a:t>
            </a:r>
            <a:endParaRPr lang="en-US" sz="2300" dirty="0" smtClean="0">
              <a:cs typeface="B Titr" pitchFamily="2" charset="-78"/>
            </a:endParaRPr>
          </a:p>
          <a:p>
            <a:pPr algn="just">
              <a:buNone/>
            </a:pPr>
            <a:r>
              <a:rPr lang="fa-IR" sz="2300" b="1" dirty="0" smtClean="0">
                <a:cs typeface="B Titr" pitchFamily="2" charset="-78"/>
              </a:rPr>
              <a:t>ماده 18- تأمین اعتبار</a:t>
            </a:r>
            <a:r>
              <a:rPr lang="fa-IR" sz="2300" dirty="0" smtClean="0">
                <a:cs typeface="B Titr" pitchFamily="2" charset="-78"/>
              </a:rPr>
              <a:t>- عبارت از تأمین تمام یا قسمتی از اعتبار مصوب برای هزینه یا مصارف معین</a:t>
            </a:r>
            <a:endParaRPr lang="en-US" sz="2300" dirty="0" smtClean="0">
              <a:cs typeface="B Titr" pitchFamily="2" charset="-78"/>
            </a:endParaRPr>
          </a:p>
          <a:p>
            <a:pPr algn="just">
              <a:buNone/>
            </a:pPr>
            <a:r>
              <a:rPr lang="fa-IR" sz="2300" b="1" dirty="0" smtClean="0">
                <a:cs typeface="B Titr" pitchFamily="2" charset="-78"/>
              </a:rPr>
              <a:t>ماده 19-</a:t>
            </a:r>
            <a:r>
              <a:rPr lang="fa-IR" sz="2300" dirty="0" smtClean="0">
                <a:cs typeface="B Titr" pitchFamily="2" charset="-78"/>
              </a:rPr>
              <a:t> تعهد از نظر قانون محاسبات عمومی عبارتست از:</a:t>
            </a:r>
            <a:endParaRPr lang="en-US" sz="2300" dirty="0" smtClean="0">
              <a:cs typeface="B Titr" pitchFamily="2" charset="-78"/>
            </a:endParaRPr>
          </a:p>
          <a:p>
            <a:pPr algn="just">
              <a:buNone/>
            </a:pPr>
            <a:r>
              <a:rPr lang="fa-IR" sz="2300" dirty="0" smtClean="0">
                <a:cs typeface="B Titr" pitchFamily="2" charset="-78"/>
              </a:rPr>
              <a:t>الف- تحویل کالا یا انجام دادن خدمت، ب- اجرای قراردادهایی که با رعایت مقررات منعقد شده باشد، ج- احکام صادر شده از مراجع قانونی و ذیصلاح، د- پیوستن به قراردادهای بین‌المللی و عضویت در سازمان‌ها یا مجامع بین‌المللی با اجازه قانون</a:t>
            </a:r>
            <a:endParaRPr lang="en-US" sz="2300" dirty="0" smtClean="0">
              <a:cs typeface="B Titr" pitchFamily="2" charset="-78"/>
            </a:endParaRPr>
          </a:p>
          <a:p>
            <a:pPr algn="just">
              <a:buNone/>
            </a:pPr>
            <a:r>
              <a:rPr lang="fa-IR" sz="2300" b="1" dirty="0" smtClean="0">
                <a:cs typeface="B Titr" pitchFamily="2" charset="-78"/>
              </a:rPr>
              <a:t>ماده 20</a:t>
            </a:r>
            <a:r>
              <a:rPr lang="fa-IR" sz="2300" dirty="0" smtClean="0">
                <a:cs typeface="B Titr" pitchFamily="2" charset="-78"/>
              </a:rPr>
              <a:t>- تسجیل- عبارت از تعیین میزان بدهی به موجب اسناد اثبات کننده بدهی</a:t>
            </a:r>
            <a:endParaRPr lang="en-US" sz="2300" dirty="0" smtClean="0">
              <a:cs typeface="B Titr" pitchFamily="2" charset="-78"/>
            </a:endParaRPr>
          </a:p>
          <a:p>
            <a:pPr>
              <a:buNone/>
            </a:pPr>
            <a:endParaRPr lang="fa-IR" sz="2300" dirty="0">
              <a:cs typeface="B Titr"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
            </a:r>
            <a:br>
              <a:rPr lang="fa-IR" dirty="0" smtClean="0"/>
            </a:br>
            <a:endParaRPr lang="fa-IR" dirty="0"/>
          </a:p>
        </p:txBody>
      </p:sp>
      <p:sp>
        <p:nvSpPr>
          <p:cNvPr id="3" name="Content Placeholder 2"/>
          <p:cNvSpPr>
            <a:spLocks noGrp="1"/>
          </p:cNvSpPr>
          <p:nvPr>
            <p:ph idx="1"/>
          </p:nvPr>
        </p:nvSpPr>
        <p:spPr>
          <a:xfrm>
            <a:off x="1435608" y="285728"/>
            <a:ext cx="7498080" cy="5962672"/>
          </a:xfrm>
        </p:spPr>
        <p:txBody>
          <a:bodyPr>
            <a:noAutofit/>
          </a:bodyPr>
          <a:lstStyle/>
          <a:p>
            <a:pPr algn="just">
              <a:buNone/>
            </a:pPr>
            <a:r>
              <a:rPr lang="fa-IR" sz="2300" b="1" dirty="0" smtClean="0">
                <a:cs typeface="B Titr" pitchFamily="2" charset="-78"/>
              </a:rPr>
              <a:t>ماده 21</a:t>
            </a:r>
            <a:r>
              <a:rPr lang="fa-IR" sz="2300" dirty="0" smtClean="0">
                <a:cs typeface="B Titr" pitchFamily="2" charset="-78"/>
              </a:rPr>
              <a:t>- حواله- اجازه‌ای است کتبی توسط تشخیص دهنده صادر و ذیحساب یا مدیر مالی مکلف به اجرا می‌باشد.</a:t>
            </a:r>
            <a:endParaRPr lang="en-US" sz="2300" dirty="0" smtClean="0">
              <a:cs typeface="B Titr" pitchFamily="2" charset="-78"/>
            </a:endParaRPr>
          </a:p>
          <a:p>
            <a:pPr algn="just">
              <a:buNone/>
            </a:pPr>
            <a:r>
              <a:rPr lang="fa-IR" sz="2300" b="1" dirty="0" smtClean="0">
                <a:cs typeface="B Titr" pitchFamily="2" charset="-78"/>
              </a:rPr>
              <a:t>ماده 22</a:t>
            </a:r>
            <a:r>
              <a:rPr lang="fa-IR" sz="2300" dirty="0" smtClean="0">
                <a:cs typeface="B Titr" pitchFamily="2" charset="-78"/>
              </a:rPr>
              <a:t>- درخواست وجه- سندی است که ذیحساب یا مقام مشابه حواله‌های صادر شده را درخواست وجه از خزانه یا معین خزانه استان می‌نماید.</a:t>
            </a:r>
            <a:endParaRPr lang="en-US" sz="2300" dirty="0" smtClean="0">
              <a:cs typeface="B Titr" pitchFamily="2" charset="-78"/>
            </a:endParaRPr>
          </a:p>
          <a:p>
            <a:pPr algn="just">
              <a:buNone/>
            </a:pPr>
            <a:r>
              <a:rPr lang="fa-IR" sz="2300" b="1" dirty="0" smtClean="0">
                <a:cs typeface="B Titr" pitchFamily="2" charset="-78"/>
              </a:rPr>
              <a:t>طبق ماده 52 قانون محاسبات عمومی</a:t>
            </a:r>
            <a:r>
              <a:rPr lang="fa-IR" sz="2300" dirty="0" smtClean="0">
                <a:cs typeface="B Titr" pitchFamily="2" charset="-78"/>
              </a:rPr>
              <a:t>- مراحل مواد 17، 18، 19، 20، 21 و 22 قانون محاسبات باید به ترتیب اعلام شود.</a:t>
            </a:r>
            <a:endParaRPr lang="en-US" sz="2300" dirty="0" smtClean="0">
              <a:cs typeface="B Titr" pitchFamily="2" charset="-78"/>
            </a:endParaRPr>
          </a:p>
          <a:p>
            <a:pPr algn="just">
              <a:buNone/>
            </a:pPr>
            <a:r>
              <a:rPr lang="fa-IR" sz="2300" dirty="0" smtClean="0">
                <a:cs typeface="B Titr" pitchFamily="2" charset="-78"/>
              </a:rPr>
              <a:t>طبق ماده 53 قانون محاسبات عمومی- اختیار و مسئولیت تشخیص و انجام تعهد و تسجیل و صدور حواله با وزیر یا رئیس مؤسسه دولتی و یا مدیرعامل شرکت و یا بالاترین مقام دستگاه ملی و استانی و مسئولیت تأمین اعتبار و تطبیق پرداخت با قوانین و مقررات بعهده ذیحساب می‌باشد.</a:t>
            </a:r>
            <a:endParaRPr lang="en-US" sz="2300" dirty="0" smtClean="0">
              <a:cs typeface="B Titr" pitchFamily="2" charset="-78"/>
            </a:endParaRPr>
          </a:p>
          <a:p>
            <a:pPr algn="just">
              <a:buNone/>
            </a:pPr>
            <a:r>
              <a:rPr lang="fa-IR" sz="2300" dirty="0" smtClean="0">
                <a:cs typeface="B Titr" pitchFamily="2" charset="-78"/>
              </a:rPr>
              <a:t>تبصره 1- اختیارات و مسئولیت‌های موضوع این ماده حسب مورد مستقیماً و بدون واسطه از طرف مقامات فوق به سایر مقامات دستگاه مربوطه کلاً یا بعضاً قابل تفویض خواهد بود. لکن در هیچ مورد تفویض اختیار و مسئولیت سلب اختیار و مسئولیت نخواهد کرد.</a:t>
            </a:r>
            <a:endParaRPr lang="en-US" sz="2300" dirty="0" smtClean="0">
              <a:cs typeface="B Titr" pitchFamily="2" charset="-78"/>
            </a:endParaRPr>
          </a:p>
          <a:p>
            <a:pPr algn="just">
              <a:buNone/>
            </a:pPr>
            <a:endParaRPr lang="fa-IR" sz="2300" dirty="0">
              <a:cs typeface="B Titr"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14314"/>
            <a:ext cx="7929618" cy="6357958"/>
          </a:xfrm>
        </p:spPr>
        <p:txBody>
          <a:bodyPr>
            <a:normAutofit fontScale="90000"/>
          </a:bodyPr>
          <a:lstStyle/>
          <a:p>
            <a:pPr algn="r"/>
            <a:r>
              <a:rPr lang="fa-IR" sz="3300" dirty="0" smtClean="0">
                <a:solidFill>
                  <a:schemeClr val="tx1"/>
                </a:solidFill>
                <a:effectLst/>
                <a:cs typeface="B Titr" pitchFamily="2" charset="-78"/>
              </a:rPr>
              <a:t>مطالب مطروحه در جلسه اول</a:t>
            </a:r>
            <a:r>
              <a:rPr lang="en-US" sz="3300" dirty="0" smtClean="0">
                <a:solidFill>
                  <a:schemeClr val="tx1"/>
                </a:solidFill>
                <a:effectLst/>
                <a:cs typeface="B Titr" pitchFamily="2" charset="-78"/>
              </a:rPr>
              <a:t/>
            </a:r>
            <a:br>
              <a:rPr lang="en-US" sz="3300" dirty="0" smtClean="0">
                <a:solidFill>
                  <a:schemeClr val="tx1"/>
                </a:solidFill>
                <a:effectLst/>
                <a:cs typeface="B Titr" pitchFamily="2" charset="-78"/>
              </a:rPr>
            </a:br>
            <a:r>
              <a:rPr lang="fa-IR" sz="2400" dirty="0" smtClean="0">
                <a:solidFill>
                  <a:schemeClr val="tx1"/>
                </a:solidFill>
                <a:effectLst/>
                <a:cs typeface="B Titr" pitchFamily="2" charset="-78"/>
              </a:rPr>
              <a:t/>
            </a:r>
            <a:br>
              <a:rPr lang="fa-IR" sz="2400" dirty="0" smtClean="0">
                <a:solidFill>
                  <a:schemeClr val="tx1"/>
                </a:solidFill>
                <a:effectLst/>
                <a:cs typeface="B Titr" pitchFamily="2" charset="-78"/>
              </a:rPr>
            </a:br>
            <a:r>
              <a:rPr lang="en-US" sz="2600" dirty="0" smtClean="0">
                <a:solidFill>
                  <a:schemeClr val="tx1"/>
                </a:solidFill>
                <a:effectLst/>
                <a:cs typeface="B Titr" pitchFamily="2" charset="-78"/>
              </a:rPr>
              <a:t/>
            </a:r>
            <a:br>
              <a:rPr lang="en-US" sz="2600" dirty="0" smtClean="0">
                <a:solidFill>
                  <a:schemeClr val="tx1"/>
                </a:solidFill>
                <a:effectLst/>
                <a:cs typeface="B Titr" pitchFamily="2" charset="-78"/>
              </a:rPr>
            </a:br>
            <a:r>
              <a:rPr lang="fa-IR" sz="2600" b="1" dirty="0" smtClean="0">
                <a:solidFill>
                  <a:schemeClr val="tx1"/>
                </a:solidFill>
                <a:effectLst/>
                <a:cs typeface="B Titr" pitchFamily="2" charset="-78"/>
              </a:rPr>
              <a:t>اصول 52 و 53 قانون اساسی جمهوری اسلامی ایران مقرر می‌دارد:</a:t>
            </a:r>
            <a:r>
              <a:rPr lang="en-US" sz="2600" dirty="0" smtClean="0">
                <a:solidFill>
                  <a:schemeClr val="tx1"/>
                </a:solidFill>
                <a:effectLst/>
                <a:cs typeface="B Titr" pitchFamily="2" charset="-78"/>
              </a:rPr>
              <a:t/>
            </a:r>
            <a:br>
              <a:rPr lang="en-US" sz="2600" dirty="0" smtClean="0">
                <a:solidFill>
                  <a:schemeClr val="tx1"/>
                </a:solidFill>
                <a:effectLst/>
                <a:cs typeface="B Titr" pitchFamily="2" charset="-78"/>
              </a:rPr>
            </a:br>
            <a:r>
              <a:rPr lang="fa-IR" sz="2600" b="1" dirty="0" smtClean="0">
                <a:solidFill>
                  <a:schemeClr val="tx1"/>
                </a:solidFill>
                <a:effectLst/>
                <a:cs typeface="B Titr" pitchFamily="2" charset="-78"/>
              </a:rPr>
              <a:t>اصل 52:</a:t>
            </a:r>
            <a:r>
              <a:rPr lang="fa-IR" sz="2600" dirty="0" smtClean="0">
                <a:solidFill>
                  <a:schemeClr val="tx1"/>
                </a:solidFill>
                <a:effectLst/>
                <a:cs typeface="B Titr" pitchFamily="2" charset="-78"/>
              </a:rPr>
              <a:t> «بودجه سالانه کل کشور به ترتیبی که در قانون مقرر می‌شود از طرف دولت تهیه و برای رسیدگی و تصویب به مجلس شورای اسلامی تسلیم می‌گردد، هرگرنه تغییر در ارقام بودجه نیز تابع مراتب مقرر در قانون خواهد بود.»</a:t>
            </a:r>
            <a:r>
              <a:rPr lang="en-US" sz="2600" dirty="0" smtClean="0">
                <a:solidFill>
                  <a:schemeClr val="tx1"/>
                </a:solidFill>
                <a:effectLst/>
                <a:cs typeface="B Titr" pitchFamily="2" charset="-78"/>
              </a:rPr>
              <a:t/>
            </a:r>
            <a:br>
              <a:rPr lang="en-US" sz="2600" dirty="0" smtClean="0">
                <a:solidFill>
                  <a:schemeClr val="tx1"/>
                </a:solidFill>
                <a:effectLst/>
                <a:cs typeface="B Titr" pitchFamily="2" charset="-78"/>
              </a:rPr>
            </a:br>
            <a:r>
              <a:rPr lang="fa-IR" sz="2600" b="1" dirty="0" smtClean="0">
                <a:solidFill>
                  <a:schemeClr val="tx1"/>
                </a:solidFill>
                <a:effectLst/>
                <a:cs typeface="B Titr" pitchFamily="2" charset="-78"/>
              </a:rPr>
              <a:t>اصل 53:</a:t>
            </a:r>
            <a:r>
              <a:rPr lang="fa-IR" sz="2600" dirty="0" smtClean="0">
                <a:solidFill>
                  <a:schemeClr val="tx1"/>
                </a:solidFill>
                <a:effectLst/>
                <a:cs typeface="B Titr" pitchFamily="2" charset="-78"/>
              </a:rPr>
              <a:t> «کلیه دریافت‌های دولت در حساب‌های خزانه‌داری کل متمرکز می‌شود و همه پرداخت‌ها در حدود اعتبارات مصوب به موجب قانون انجام می‌گیرد.»</a:t>
            </a:r>
            <a:r>
              <a:rPr lang="en-US" sz="2600" dirty="0" smtClean="0">
                <a:solidFill>
                  <a:schemeClr val="tx1"/>
                </a:solidFill>
                <a:effectLst/>
                <a:cs typeface="B Titr" pitchFamily="2" charset="-78"/>
              </a:rPr>
              <a:t/>
            </a:r>
            <a:br>
              <a:rPr lang="en-US" sz="2600" dirty="0" smtClean="0">
                <a:solidFill>
                  <a:schemeClr val="tx1"/>
                </a:solidFill>
                <a:effectLst/>
                <a:cs typeface="B Titr" pitchFamily="2" charset="-78"/>
              </a:rPr>
            </a:br>
            <a:r>
              <a:rPr lang="fa-IR" sz="2600" dirty="0" smtClean="0">
                <a:solidFill>
                  <a:schemeClr val="tx1"/>
                </a:solidFill>
                <a:effectLst/>
                <a:cs typeface="B Titr" pitchFamily="2" charset="-78"/>
              </a:rPr>
              <a:t>اولین بودجه کل کشور در سال 1290 هجری شمسی در ایران، براساس اصول 101 و 102 قانون اساسی دوره مشروطیت تهیه و تنظیم گردیده است. دریافت‌ها و پرداخت‌ها در اولین قانون بودجه مبلغ 000/000/145 ریال بوده است. مبلغ بودجه کل کشور در قانون بودجه 1392 از حیث منابع و مصارف بالغ بر 000/000/510/064/277/7 ریال شده است در واقع ارقام بودجه پس از 102 سال 650/186/50 برابر شده است.</a:t>
            </a:r>
            <a:r>
              <a:rPr lang="en-US" sz="2400" dirty="0" smtClean="0">
                <a:solidFill>
                  <a:schemeClr val="tx1"/>
                </a:solidFill>
                <a:effectLst/>
                <a:cs typeface="B Titr" pitchFamily="2" charset="-78"/>
              </a:rPr>
              <a:t/>
            </a:r>
            <a:br>
              <a:rPr lang="en-US" sz="2400" dirty="0" smtClean="0">
                <a:solidFill>
                  <a:schemeClr val="tx1"/>
                </a:solidFill>
                <a:effectLst/>
                <a:cs typeface="B Titr" pitchFamily="2" charset="-78"/>
              </a:rPr>
            </a:br>
            <a:endParaRPr lang="fa-IR" sz="24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Autofit/>
          </a:bodyPr>
          <a:lstStyle/>
          <a:p>
            <a:pPr>
              <a:buNone/>
            </a:pPr>
            <a:r>
              <a:rPr lang="fa-IR" sz="2300" dirty="0" smtClean="0">
                <a:cs typeface="B Titr" pitchFamily="2" charset="-78"/>
              </a:rPr>
              <a:t>تبصره 2- تفویض اختیار وزیر یا رئیس مؤسسه یا مدیرعامل شرکت نه ذیحساب و مدیر مالی و کارکنان آنها و بالعکس ممنوع می‌باشد.</a:t>
            </a:r>
            <a:endParaRPr lang="en-US" sz="2300" dirty="0" smtClean="0">
              <a:cs typeface="B Titr" pitchFamily="2" charset="-78"/>
            </a:endParaRPr>
          </a:p>
          <a:p>
            <a:pPr>
              <a:buNone/>
            </a:pPr>
            <a:r>
              <a:rPr lang="fa-IR" sz="2300" dirty="0" smtClean="0">
                <a:cs typeface="B Titr" pitchFamily="2" charset="-78"/>
              </a:rPr>
              <a:t> </a:t>
            </a:r>
            <a:endParaRPr lang="en-US" sz="2300" dirty="0" smtClean="0">
              <a:cs typeface="B Titr" pitchFamily="2" charset="-78"/>
            </a:endParaRPr>
          </a:p>
          <a:p>
            <a:pPr>
              <a:buNone/>
            </a:pPr>
            <a:r>
              <a:rPr lang="fa-IR" sz="3000" b="1" dirty="0" smtClean="0">
                <a:cs typeface="B Titr" pitchFamily="2" charset="-78"/>
              </a:rPr>
              <a:t>احکام مربوط به پرداخت‌ها</a:t>
            </a:r>
            <a:endParaRPr lang="en-US" sz="3000" dirty="0" smtClean="0">
              <a:cs typeface="B Titr" pitchFamily="2" charset="-78"/>
            </a:endParaRPr>
          </a:p>
          <a:p>
            <a:pPr>
              <a:buNone/>
            </a:pPr>
            <a:r>
              <a:rPr lang="fa-IR" sz="2300" b="1" dirty="0" smtClean="0">
                <a:cs typeface="B Titr" pitchFamily="2" charset="-78"/>
              </a:rPr>
              <a:t> </a:t>
            </a:r>
            <a:endParaRPr lang="en-US" sz="2300" dirty="0" smtClean="0">
              <a:cs typeface="B Titr" pitchFamily="2" charset="-78"/>
            </a:endParaRPr>
          </a:p>
          <a:p>
            <a:pPr>
              <a:buNone/>
            </a:pPr>
            <a:r>
              <a:rPr lang="fa-IR" sz="2300" dirty="0" smtClean="0">
                <a:cs typeface="B Titr" pitchFamily="2" charset="-78"/>
              </a:rPr>
              <a:t>موضوع مواد 23، 28، 29، 59 و 60 قانون محاسبات عمومی و ماده 77 قانون تنظیم بخشی از مقررات مالی دولت هر پرداختی بایستی دارای شرایط ذیل باشد:</a:t>
            </a:r>
            <a:endParaRPr lang="en-US" sz="2300" dirty="0" smtClean="0">
              <a:cs typeface="B Titr" pitchFamily="2" charset="-78"/>
            </a:endParaRPr>
          </a:p>
          <a:p>
            <a:pPr lvl="0">
              <a:buNone/>
            </a:pPr>
            <a:r>
              <a:rPr lang="fa-IR" sz="2300" dirty="0" smtClean="0">
                <a:cs typeface="B Titr" pitchFamily="2" charset="-78"/>
              </a:rPr>
              <a:t>به موجب قانون باشد.</a:t>
            </a:r>
            <a:endParaRPr lang="en-US" sz="2300" dirty="0" smtClean="0">
              <a:cs typeface="B Titr" pitchFamily="2" charset="-78"/>
            </a:endParaRPr>
          </a:p>
          <a:p>
            <a:pPr lvl="0">
              <a:buNone/>
            </a:pPr>
            <a:r>
              <a:rPr lang="fa-IR" sz="2300" dirty="0" smtClean="0">
                <a:cs typeface="B Titr" pitchFamily="2" charset="-78"/>
              </a:rPr>
              <a:t>دارای اعتبار مصوب باشد.</a:t>
            </a:r>
            <a:endParaRPr lang="en-US" sz="2300" dirty="0" smtClean="0">
              <a:cs typeface="B Titr" pitchFamily="2" charset="-78"/>
            </a:endParaRPr>
          </a:p>
          <a:p>
            <a:pPr lvl="0">
              <a:buNone/>
            </a:pPr>
            <a:r>
              <a:rPr lang="fa-IR" sz="2300" dirty="0" smtClean="0">
                <a:cs typeface="B Titr" pitchFamily="2" charset="-78"/>
              </a:rPr>
              <a:t>نقدینگی به میزان تعهد انجام شده در حساب‌های بانکی مجاز ذیحسابی موجود باشد.</a:t>
            </a:r>
            <a:endParaRPr lang="en-US" sz="2300" dirty="0" smtClean="0">
              <a:cs typeface="B Titr" pitchFamily="2" charset="-78"/>
            </a:endParaRPr>
          </a:p>
          <a:p>
            <a:pPr>
              <a:buNone/>
            </a:pPr>
            <a:r>
              <a:rPr lang="fa-IR" sz="2300" dirty="0" smtClean="0">
                <a:cs typeface="B Titr" pitchFamily="2" charset="-78"/>
              </a:rPr>
              <a:t>توضیح مهم- چون سیستم‌های قانونی مالی و محاسباتی و نظام حسابداری در ایران «نقدی» می‌باشد بنابراین صدور چک مدت‌دار</a:t>
            </a:r>
            <a:endParaRPr lang="fa-IR" sz="2300" dirty="0">
              <a:cs typeface="B Titr"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00042"/>
            <a:ext cx="7498080" cy="5748358"/>
          </a:xfrm>
        </p:spPr>
        <p:txBody>
          <a:bodyPr>
            <a:normAutofit fontScale="77500" lnSpcReduction="20000"/>
          </a:bodyPr>
          <a:lstStyle/>
          <a:p>
            <a:pPr algn="just">
              <a:buNone/>
            </a:pPr>
            <a:r>
              <a:rPr lang="fa-IR" sz="3000" dirty="0" smtClean="0">
                <a:cs typeface="B Titr" pitchFamily="2" charset="-78"/>
              </a:rPr>
              <a:t>و یا انجام تعهد برای زمان آینده غیرقانونی است و چک یا حواله به منزله وجه نقد است.</a:t>
            </a:r>
            <a:endParaRPr lang="en-US" sz="3000" dirty="0" smtClean="0">
              <a:cs typeface="B Titr" pitchFamily="2" charset="-78"/>
            </a:endParaRPr>
          </a:p>
          <a:p>
            <a:pPr algn="just">
              <a:buNone/>
            </a:pPr>
            <a:r>
              <a:rPr lang="fa-IR" sz="3000" dirty="0" smtClean="0">
                <a:cs typeface="B Titr" pitchFamily="2" charset="-78"/>
              </a:rPr>
              <a:t> </a:t>
            </a:r>
            <a:endParaRPr lang="en-US" sz="3000" dirty="0" smtClean="0">
              <a:cs typeface="B Titr" pitchFamily="2" charset="-78"/>
            </a:endParaRPr>
          </a:p>
          <a:p>
            <a:pPr algn="just">
              <a:buNone/>
            </a:pPr>
            <a:r>
              <a:rPr lang="fa-IR" sz="3900" b="1" dirty="0" smtClean="0">
                <a:cs typeface="B Titr" pitchFamily="2" charset="-78"/>
              </a:rPr>
              <a:t>انواع پرداخت‌ها</a:t>
            </a:r>
            <a:endParaRPr lang="en-US" sz="3900" dirty="0" smtClean="0">
              <a:cs typeface="B Titr" pitchFamily="2" charset="-78"/>
            </a:endParaRPr>
          </a:p>
          <a:p>
            <a:pPr lvl="0" algn="just">
              <a:buNone/>
            </a:pPr>
            <a:r>
              <a:rPr lang="fa-IR" sz="3000" dirty="0" smtClean="0">
                <a:cs typeface="B Titr" pitchFamily="2" charset="-78"/>
              </a:rPr>
              <a:t>هزینه قطعی</a:t>
            </a:r>
            <a:endParaRPr lang="en-US" sz="3000" dirty="0" smtClean="0">
              <a:cs typeface="B Titr" pitchFamily="2" charset="-78"/>
            </a:endParaRPr>
          </a:p>
          <a:p>
            <a:pPr lvl="0" algn="just">
              <a:buNone/>
            </a:pPr>
            <a:r>
              <a:rPr lang="fa-IR" sz="3000" dirty="0" smtClean="0">
                <a:cs typeface="B Titr" pitchFamily="2" charset="-78"/>
              </a:rPr>
              <a:t>دارایی‌های در جریان ساخت و تکمیل (در مورد اعتبارات عمرانی)</a:t>
            </a:r>
            <a:endParaRPr lang="en-US" sz="3000" dirty="0" smtClean="0">
              <a:cs typeface="B Titr" pitchFamily="2" charset="-78"/>
            </a:endParaRPr>
          </a:p>
          <a:p>
            <a:pPr lvl="0" algn="just">
              <a:buNone/>
            </a:pPr>
            <a:r>
              <a:rPr lang="fa-IR" sz="3000" dirty="0" smtClean="0">
                <a:cs typeface="B Titr" pitchFamily="2" charset="-78"/>
              </a:rPr>
              <a:t>پیش‌پرداخت</a:t>
            </a:r>
            <a:endParaRPr lang="en-US" sz="3000" dirty="0" smtClean="0">
              <a:cs typeface="B Titr" pitchFamily="2" charset="-78"/>
            </a:endParaRPr>
          </a:p>
          <a:p>
            <a:pPr lvl="0" algn="just">
              <a:buNone/>
            </a:pPr>
            <a:r>
              <a:rPr lang="fa-IR" sz="3000" dirty="0" smtClean="0">
                <a:cs typeface="B Titr" pitchFamily="2" charset="-78"/>
              </a:rPr>
              <a:t>پیش‌پرداخت موجودی جنسی</a:t>
            </a:r>
            <a:endParaRPr lang="en-US" sz="3000" dirty="0" smtClean="0">
              <a:cs typeface="B Titr" pitchFamily="2" charset="-78"/>
            </a:endParaRPr>
          </a:p>
          <a:p>
            <a:pPr lvl="0" algn="just">
              <a:buNone/>
            </a:pPr>
            <a:r>
              <a:rPr lang="fa-IR" sz="3000" dirty="0" smtClean="0">
                <a:cs typeface="B Titr" pitchFamily="2" charset="-78"/>
              </a:rPr>
              <a:t>علی‌الحساب</a:t>
            </a:r>
            <a:endParaRPr lang="en-US" sz="3000" dirty="0" smtClean="0">
              <a:cs typeface="B Titr" pitchFamily="2" charset="-78"/>
            </a:endParaRPr>
          </a:p>
          <a:p>
            <a:pPr lvl="0" algn="just">
              <a:buNone/>
            </a:pPr>
            <a:r>
              <a:rPr lang="fa-IR" sz="3000" dirty="0" smtClean="0">
                <a:cs typeface="B Titr" pitchFamily="2" charset="-78"/>
              </a:rPr>
              <a:t>موجودی جنسی (در نظام حسابداری طرح‌های تملک دارایی‌های سرمایه‌ای)</a:t>
            </a:r>
            <a:endParaRPr lang="en-US" sz="3000" dirty="0" smtClean="0">
              <a:cs typeface="B Titr" pitchFamily="2" charset="-78"/>
            </a:endParaRPr>
          </a:p>
          <a:p>
            <a:pPr algn="just">
              <a:buNone/>
            </a:pPr>
            <a:r>
              <a:rPr lang="fa-IR" sz="3000" b="1" dirty="0" smtClean="0">
                <a:cs typeface="B Titr" pitchFamily="2" charset="-78"/>
              </a:rPr>
              <a:t>ماده 23 قانون محاسبات عمومی</a:t>
            </a:r>
            <a:r>
              <a:rPr lang="fa-IR" sz="3000" dirty="0" smtClean="0">
                <a:cs typeface="B Titr" pitchFamily="2" charset="-78"/>
              </a:rPr>
              <a:t>: هزینه عبارت از پرداخت‌هایی است که به طور قطعی به ذینفع در قبال تعهد یا تحت عنوان کمک یا عناوین مشابه با رعایت قوانین و مقررات مربوط انجام می‌گیرد.</a:t>
            </a:r>
            <a:endParaRPr lang="en-US" sz="3000" dirty="0" smtClean="0">
              <a:cs typeface="B Titr" pitchFamily="2" charset="-78"/>
            </a:endParaRPr>
          </a:p>
          <a:p>
            <a:pPr algn="just">
              <a:buNone/>
            </a:pPr>
            <a:r>
              <a:rPr lang="fa-IR" sz="3000" b="1" dirty="0" smtClean="0">
                <a:cs typeface="B Titr" pitchFamily="2" charset="-78"/>
              </a:rPr>
              <a:t>ماده 77 قانون تنظیم بخشی از مقررات مالی دولت</a:t>
            </a:r>
            <a:r>
              <a:rPr lang="fa-IR" sz="3000" dirty="0" smtClean="0">
                <a:cs typeface="B Titr" pitchFamily="2" charset="-78"/>
              </a:rPr>
              <a:t>- اعتبار هزینه: منظور اعتبار آن دسته از دادوستدهای بخش دولتی است که ارزش خالص را کاهش می‌دهد.</a:t>
            </a:r>
            <a:endParaRPr lang="en-US" sz="3000" dirty="0" smtClean="0">
              <a:cs typeface="B Titr" pitchFamily="2" charset="-78"/>
            </a:endParaRPr>
          </a:p>
          <a:p>
            <a:pPr>
              <a:buNone/>
            </a:pPr>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034110"/>
          </a:xfrm>
        </p:spPr>
        <p:txBody>
          <a:bodyPr>
            <a:normAutofit/>
          </a:bodyPr>
          <a:lstStyle/>
          <a:p>
            <a:pPr algn="just"/>
            <a:r>
              <a:rPr lang="fa-IR" sz="2300" b="1" dirty="0" smtClean="0">
                <a:cs typeface="B Titr" pitchFamily="2" charset="-78"/>
              </a:rPr>
              <a:t>سرفصل دارایی‌های در جریان ساخت و ایجاد</a:t>
            </a:r>
            <a:r>
              <a:rPr lang="fa-IR" sz="2300" dirty="0" smtClean="0">
                <a:cs typeface="B Titr" pitchFamily="2" charset="-78"/>
              </a:rPr>
              <a:t>- در نظام حسابداری اعتبارات طرح‌های تملک دارایی‌های سرمایه‌ای به جای سرفصل هزینه ثبت می‌گردد که در ماده 77 قانون تنظیم دولت تحت عناوین:</a:t>
            </a:r>
            <a:endParaRPr lang="en-US" sz="2300" dirty="0" smtClean="0">
              <a:cs typeface="B Titr" pitchFamily="2" charset="-78"/>
            </a:endParaRPr>
          </a:p>
          <a:p>
            <a:pPr algn="just"/>
            <a:r>
              <a:rPr lang="fa-IR" sz="2300" b="1" dirty="0" smtClean="0">
                <a:cs typeface="B Titr" pitchFamily="2" charset="-78"/>
              </a:rPr>
              <a:t>- دارایی‌های تولید شده</a:t>
            </a:r>
            <a:r>
              <a:rPr lang="fa-IR" sz="2300" dirty="0" smtClean="0">
                <a:cs typeface="B Titr" pitchFamily="2" charset="-78"/>
              </a:rPr>
              <a:t>- شامل دارایی‌های ثابت، موجودی انبار و اقلام گرانبها</a:t>
            </a:r>
            <a:endParaRPr lang="en-US" sz="2300" dirty="0" smtClean="0">
              <a:cs typeface="B Titr" pitchFamily="2" charset="-78"/>
            </a:endParaRPr>
          </a:p>
          <a:p>
            <a:pPr algn="just"/>
            <a:r>
              <a:rPr lang="fa-IR" sz="2300" b="1" dirty="0" smtClean="0">
                <a:cs typeface="B Titr" pitchFamily="2" charset="-78"/>
              </a:rPr>
              <a:t>- دارایی‌های تولید نشده</a:t>
            </a:r>
            <a:r>
              <a:rPr lang="fa-IR" sz="2300" dirty="0" smtClean="0">
                <a:cs typeface="B Titr" pitchFamily="2" charset="-78"/>
              </a:rPr>
              <a:t>- منظور دارایی‌های مورد نیاز تولید است که خودشان تولید نشده‌اند مانند (زمین و ذخائر معدنی) تعریف شده‌اند.</a:t>
            </a:r>
            <a:endParaRPr lang="en-US" sz="2300" dirty="0" smtClean="0">
              <a:cs typeface="B Titr" pitchFamily="2" charset="-78"/>
            </a:endParaRPr>
          </a:p>
          <a:p>
            <a:pPr algn="just"/>
            <a:r>
              <a:rPr lang="fa-IR" sz="2300" b="1" dirty="0" smtClean="0">
                <a:cs typeface="B Titr" pitchFamily="2" charset="-78"/>
              </a:rPr>
              <a:t>تعریف طرح تملک دارایی‌های سرمایه‌ای (طرح‌های عمرانی)</a:t>
            </a:r>
            <a:r>
              <a:rPr lang="fa-IR" sz="2300" dirty="0" smtClean="0">
                <a:cs typeface="B Titr" pitchFamily="2" charset="-78"/>
              </a:rPr>
              <a:t>- در ماده (1) قانون برنامه و بودجه و ماده 77 قانون تنظیم چنین است: طرح‌هایی است که تمام یا قسمتی از منابع آن از بودجه عمومی دولت تأمین شود.</a:t>
            </a:r>
            <a:endParaRPr lang="en-US" sz="2300" dirty="0" smtClean="0">
              <a:cs typeface="B Titr" pitchFamily="2" charset="-78"/>
            </a:endParaRPr>
          </a:p>
          <a:p>
            <a:pPr algn="just"/>
            <a:r>
              <a:rPr lang="fa-IR" sz="2300" b="1" dirty="0" smtClean="0">
                <a:cs typeface="B Titr" pitchFamily="2" charset="-78"/>
              </a:rPr>
              <a:t>تعریف طرح‌های غیرعمرانی</a:t>
            </a:r>
            <a:r>
              <a:rPr lang="fa-IR" sz="2300" dirty="0" smtClean="0">
                <a:cs typeface="B Titr" pitchFamily="2" charset="-78"/>
              </a:rPr>
              <a:t>- سرمایه‌گذاری‌های دستگاه‌های اجرایی به ویژه شرکت‌های دولتی است که کل منابع آن از منابع داخلی شرکت‌های دولتی یا مؤسسات و نهادهای عمومی غیردولتی و یا درآمدهای اختصاصی- وام تسهیلات انجام شود.</a:t>
            </a:r>
            <a:endParaRPr lang="en-US" sz="2300" dirty="0" smtClean="0">
              <a:cs typeface="B Titr" pitchFamily="2" charset="-78"/>
            </a:endParaRPr>
          </a:p>
          <a:p>
            <a:pPr algn="just"/>
            <a:endParaRPr lang="fa-IR" sz="2300" dirty="0">
              <a:cs typeface="B Titr"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357166"/>
            <a:ext cx="7719274" cy="5891234"/>
          </a:xfrm>
        </p:spPr>
        <p:txBody>
          <a:bodyPr>
            <a:normAutofit/>
          </a:bodyPr>
          <a:lstStyle/>
          <a:p>
            <a:pPr>
              <a:buNone/>
            </a:pPr>
            <a:r>
              <a:rPr lang="fa-IR" sz="2300" b="1" dirty="0" smtClean="0">
                <a:cs typeface="B Titr" pitchFamily="2" charset="-78"/>
              </a:rPr>
              <a:t>پیش‌پرداخت</a:t>
            </a:r>
            <a:r>
              <a:rPr lang="fa-IR" sz="2300" dirty="0" smtClean="0">
                <a:cs typeface="B Titr" pitchFamily="2" charset="-78"/>
              </a:rPr>
              <a:t>- مطابق ماده 28 قانون محاسبات عمومی کشور: پیش‌پرداخت از وجوه غیرقطعی است که پس از انعقاد قرارداد و در صورت پیش‌بینی در اسناد مناقصه و با اخذ تضامین معتبر قابل تادیه است.</a:t>
            </a:r>
            <a:endParaRPr lang="en-US" sz="2300" dirty="0" smtClean="0">
              <a:cs typeface="B Titr" pitchFamily="2" charset="-78"/>
            </a:endParaRPr>
          </a:p>
          <a:p>
            <a:pPr>
              <a:buNone/>
            </a:pPr>
            <a:r>
              <a:rPr lang="fa-IR" sz="2300" b="1" dirty="0" smtClean="0">
                <a:cs typeface="B Titr" pitchFamily="2" charset="-78"/>
              </a:rPr>
              <a:t>مطابق ماده 59 قانون محاسبات عمومی</a:t>
            </a:r>
            <a:r>
              <a:rPr lang="fa-IR" sz="2300" dirty="0" smtClean="0">
                <a:cs typeface="B Titr" pitchFamily="2" charset="-78"/>
              </a:rPr>
              <a:t>: پیش‌پرداخت بعد از مراحل تشخیص و تأمین اعتبار و در قبال تضمین و به شرط درج در قرارداد پرداخت می‌گردد و حداکثر پیش‌پرداخت جهت قراردادهای پیمانکاری و باربری و خرید کالا 25% و جهت قراردادهای مشاوره 20% می‌باشد. پرداخت بیش از 25% پیش‌پرداخت در برخی از قوانین خاص از جمله قانون خارج از شمول قانون محاسبات عمومی پیش‌بینی شده است.</a:t>
            </a:r>
            <a:endParaRPr lang="en-US" sz="2300" dirty="0" smtClean="0">
              <a:cs typeface="B Titr" pitchFamily="2" charset="-78"/>
            </a:endParaRPr>
          </a:p>
          <a:p>
            <a:pPr>
              <a:buNone/>
            </a:pPr>
            <a:r>
              <a:rPr lang="fa-IR" sz="2300" b="1" dirty="0" smtClean="0">
                <a:cs typeface="B Titr" pitchFamily="2" charset="-78"/>
              </a:rPr>
              <a:t>علی‌الحساب</a:t>
            </a:r>
            <a:r>
              <a:rPr lang="fa-IR" sz="2300" dirty="0" smtClean="0">
                <a:cs typeface="B Titr" pitchFamily="2" charset="-78"/>
              </a:rPr>
              <a:t>- مطابق ماده 29 قانون محاسبات عمومی: علی‌الحساب عبارت از پرداختی است که به منظور ادای قسمتی از تعهد با رعایت مقررت صورت می‌گیرد.</a:t>
            </a:r>
            <a:endParaRPr lang="en-US" sz="2300" dirty="0" smtClean="0">
              <a:cs typeface="B Titr" pitchFamily="2" charset="-78"/>
            </a:endParaRPr>
          </a:p>
          <a:p>
            <a:pPr>
              <a:buNone/>
            </a:pPr>
            <a:r>
              <a:rPr lang="fa-IR" sz="2300" b="1" dirty="0" smtClean="0">
                <a:cs typeface="B Titr" pitchFamily="2" charset="-78"/>
              </a:rPr>
              <a:t>مطابق ماده 60 قانون محاسبات عمومی و آیین‌نامه مربوط</a:t>
            </a:r>
            <a:r>
              <a:rPr lang="fa-IR" sz="2300" dirty="0" smtClean="0">
                <a:cs typeface="B Titr" pitchFamily="2" charset="-78"/>
              </a:rPr>
              <a:t>: علی‌الحساب در شرایط ذیل قابل پرداخت است:</a:t>
            </a:r>
            <a:endParaRPr lang="en-US" sz="2300" dirty="0" smtClean="0">
              <a:cs typeface="B Titr" pitchFamily="2" charset="-78"/>
            </a:endParaRPr>
          </a:p>
          <a:p>
            <a:pPr algn="just">
              <a:buNone/>
            </a:pPr>
            <a:endParaRPr lang="fa-IR" sz="2300" dirty="0">
              <a:cs typeface="B Titr"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a:bodyPr>
          <a:lstStyle/>
          <a:p>
            <a:pPr lvl="0" algn="just">
              <a:buNone/>
            </a:pPr>
            <a:r>
              <a:rPr lang="fa-IR" sz="2300" dirty="0" smtClean="0">
                <a:cs typeface="B Titr" pitchFamily="2" charset="-78"/>
              </a:rPr>
              <a:t>عدم تسجیل تعهد انجام شده (به میزان 70%) تعهد انجام شده</a:t>
            </a:r>
            <a:endParaRPr lang="en-US" sz="2300" dirty="0" smtClean="0">
              <a:cs typeface="B Titr" pitchFamily="2" charset="-78"/>
            </a:endParaRPr>
          </a:p>
          <a:p>
            <a:pPr lvl="0" algn="just">
              <a:buNone/>
            </a:pPr>
            <a:r>
              <a:rPr lang="fa-IR" sz="2300" dirty="0" smtClean="0">
                <a:cs typeface="B Titr" pitchFamily="2" charset="-78"/>
              </a:rPr>
              <a:t>فقدان نقدینگی در حساب‌های بانکی (به شرایط وجه نقد بستگی دارد)</a:t>
            </a:r>
            <a:endParaRPr lang="en-US" sz="2300" dirty="0" smtClean="0">
              <a:cs typeface="B Titr" pitchFamily="2" charset="-78"/>
            </a:endParaRPr>
          </a:p>
          <a:p>
            <a:pPr lvl="0" algn="just">
              <a:buNone/>
            </a:pPr>
            <a:r>
              <a:rPr lang="fa-IR" sz="2300" dirty="0" smtClean="0">
                <a:cs typeface="B Titr" pitchFamily="2" charset="-78"/>
              </a:rPr>
              <a:t>نقص اسناد و مدارک مثبته (به میزان 70%) تعهد انجام شده</a:t>
            </a:r>
            <a:endParaRPr lang="en-US" sz="2300" dirty="0" smtClean="0">
              <a:cs typeface="B Titr" pitchFamily="2" charset="-78"/>
            </a:endParaRPr>
          </a:p>
          <a:p>
            <a:pPr algn="just">
              <a:buNone/>
            </a:pPr>
            <a:r>
              <a:rPr lang="fa-IR" sz="2300" b="1" dirty="0" smtClean="0">
                <a:cs typeface="B Titr" pitchFamily="2" charset="-78"/>
              </a:rPr>
              <a:t>ماده 31 قانون محاسبات عمومی</a:t>
            </a:r>
            <a:r>
              <a:rPr lang="fa-IR" sz="2300" dirty="0" smtClean="0">
                <a:cs typeface="B Titr" pitchFamily="2" charset="-78"/>
              </a:rPr>
              <a:t>- ذیحساب مأموری است که از بین کارکنان رسمی دولت و با حکم وزیر امور اقتصادی و دارایی در وزارتخانه‌ها، مؤسسات دولتی، شرکت‌های دولتی- مؤسسات و نهادهای عمومی غیردولتی و دستگاه‌های اجرایی استانی منصوب می‌شود و وظایف ذیل را دارد:</a:t>
            </a:r>
          </a:p>
          <a:p>
            <a:pPr algn="just">
              <a:buNone/>
            </a:pPr>
            <a:r>
              <a:rPr lang="fa-IR" sz="2300" dirty="0" smtClean="0">
                <a:cs typeface="B Titr" pitchFamily="2" charset="-78"/>
              </a:rPr>
              <a:t>تأمین اعتبار- تطبیق پرداخت با قوانین و مقررات- تهیه و تنظیم و گواهی صورت‌های مالی- درخواست وجه- تقاضای تنخواه‌گردان حسابداری- واگذاری تنخواه‌گردان پرداخت- امضاء چک‌های بانکی- عضوی کمیسیون مناقصه و ترک مناقصه- موافقت با تعیین عامل ذیحساب و امین اموال و اجرای ماده 91 قانون محاسبات عمومی</a:t>
            </a:r>
            <a:endParaRPr lang="en-US" sz="2300" dirty="0" smtClean="0">
              <a:cs typeface="B Titr" pitchFamily="2" charset="-78"/>
            </a:endParaRPr>
          </a:p>
          <a:p>
            <a:pPr algn="just">
              <a:buNone/>
            </a:pPr>
            <a:r>
              <a:rPr lang="fa-IR" sz="2300" b="1" dirty="0" smtClean="0">
                <a:cs typeface="B Titr" pitchFamily="2" charset="-78"/>
              </a:rPr>
              <a:t>ماده 33 قانون محاسبات عمومی</a:t>
            </a:r>
            <a:r>
              <a:rPr lang="fa-IR" sz="2300" dirty="0" smtClean="0">
                <a:cs typeface="B Titr" pitchFamily="2" charset="-78"/>
              </a:rPr>
              <a:t>- در خصوص وظایف و اختیارات معین خزانه استان‌ها می‌باشد. </a:t>
            </a:r>
            <a:endParaRPr lang="en-US" sz="2300" dirty="0" smtClean="0">
              <a:cs typeface="B Titr" pitchFamily="2" charset="-78"/>
            </a:endParaRPr>
          </a:p>
          <a:p>
            <a:pPr algn="just">
              <a:buNone/>
            </a:pPr>
            <a:endParaRPr lang="fa-IR" sz="2300" dirty="0" smtClean="0">
              <a:cs typeface="B Titr" pitchFamily="2" charset="-78"/>
            </a:endParaRPr>
          </a:p>
          <a:p>
            <a:pPr algn="just">
              <a:buNone/>
            </a:pPr>
            <a:endParaRPr lang="en-US" sz="2300" dirty="0" smtClean="0">
              <a:cs typeface="B Titr" pitchFamily="2" charset="-78"/>
            </a:endParaRPr>
          </a:p>
          <a:p>
            <a:pPr algn="just">
              <a:buNone/>
            </a:pPr>
            <a:endParaRPr lang="fa-IR" sz="2300" dirty="0">
              <a:cs typeface="B Titr"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lnSpcReduction="10000"/>
          </a:bodyPr>
          <a:lstStyle/>
          <a:p>
            <a:pPr algn="just">
              <a:buNone/>
            </a:pPr>
            <a:r>
              <a:rPr lang="fa-IR" sz="2300" b="1" dirty="0" smtClean="0">
                <a:cs typeface="B Titr" pitchFamily="2" charset="-78"/>
              </a:rPr>
              <a:t>ماده 34 قانون محاسبات عمومی</a:t>
            </a:r>
            <a:r>
              <a:rPr lang="fa-IR" sz="2300" dirty="0" smtClean="0">
                <a:cs typeface="B Titr" pitchFamily="2" charset="-78"/>
              </a:rPr>
              <a:t>- امین اموال مأموری است که به منظور حفظ و حراست و تحویل و تحول و تنظیم حساب‌های اموال و اوراقی که در حکم وجه نقد است از بین کارکنان رسمی و با موافقت ذیحساب منصوب می‌شود.</a:t>
            </a:r>
            <a:endParaRPr lang="en-US" sz="2300" dirty="0" smtClean="0">
              <a:cs typeface="B Titr" pitchFamily="2" charset="-78"/>
            </a:endParaRPr>
          </a:p>
          <a:p>
            <a:pPr algn="just">
              <a:buNone/>
            </a:pPr>
            <a:r>
              <a:rPr lang="fa-IR" sz="2300" b="1" dirty="0" smtClean="0">
                <a:cs typeface="B Titr" pitchFamily="2" charset="-78"/>
              </a:rPr>
              <a:t>مواد 35 و 36 قانون محاسبات عمومی:</a:t>
            </a:r>
            <a:r>
              <a:rPr lang="fa-IR" sz="2300" dirty="0" smtClean="0">
                <a:cs typeface="B Titr" pitchFamily="2" charset="-78"/>
              </a:rPr>
              <a:t> در خصوص وظایف و اختیارات و مسئولیت‌های کارپردازان و عاملین ذیحساب می‌باشد.</a:t>
            </a:r>
            <a:endParaRPr lang="en-US" sz="2300" dirty="0" smtClean="0">
              <a:cs typeface="B Titr" pitchFamily="2" charset="-78"/>
            </a:endParaRPr>
          </a:p>
          <a:p>
            <a:pPr algn="just">
              <a:buNone/>
            </a:pPr>
            <a:r>
              <a:rPr lang="fa-IR" sz="2300" b="1" dirty="0" smtClean="0">
                <a:cs typeface="B Titr" pitchFamily="2" charset="-78"/>
              </a:rPr>
              <a:t>توضیح مهم اینکه</a:t>
            </a:r>
            <a:r>
              <a:rPr lang="fa-IR" sz="2300" dirty="0" smtClean="0">
                <a:cs typeface="B Titr" pitchFamily="2" charset="-78"/>
              </a:rPr>
              <a:t>: تصدی مشاغل: ذیحساب، معاون ذیحساب، امین اموال، کارپرداز و عامل ذیحساب بایستی از بین کارکنان رسمی دولت باشد.</a:t>
            </a:r>
            <a:endParaRPr lang="en-US" sz="2300" dirty="0" smtClean="0">
              <a:cs typeface="B Titr" pitchFamily="2" charset="-78"/>
            </a:endParaRPr>
          </a:p>
          <a:p>
            <a:pPr algn="just">
              <a:buNone/>
            </a:pPr>
            <a:r>
              <a:rPr lang="fa-IR" sz="2300" b="1" dirty="0" smtClean="0">
                <a:cs typeface="B Titr" pitchFamily="2" charset="-78"/>
              </a:rPr>
              <a:t>ماده 50 قانون محاسبات عمومی</a:t>
            </a:r>
            <a:r>
              <a:rPr lang="fa-IR" sz="2300" dirty="0" smtClean="0">
                <a:cs typeface="B Titr" pitchFamily="2" charset="-78"/>
              </a:rPr>
              <a:t>- وجود اعتبار در بودجه کل کشور به خودی خود برای اشخاص اعم از حقیقی و حقوقی ایجاد حق نمی‌کند و استفاده از اعتبارات باید با رعایت مقررات مربوط به خود بعمل می‌آید.</a:t>
            </a:r>
          </a:p>
          <a:p>
            <a:pPr algn="just">
              <a:buNone/>
            </a:pPr>
            <a:r>
              <a:rPr lang="fa-IR" sz="2300" b="1" dirty="0" smtClean="0">
                <a:cs typeface="B Titr" pitchFamily="2" charset="-78"/>
              </a:rPr>
              <a:t>ماده 72 قانون محاسبات عمومی</a:t>
            </a:r>
            <a:r>
              <a:rPr lang="fa-IR" sz="2300" dirty="0" smtClean="0">
                <a:cs typeface="B Titr" pitchFamily="2" charset="-78"/>
              </a:rPr>
              <a:t>: «مصرف اعتبارات جاری و عمرانی منظور در بودجه کل کشور تابع مقررات این قانون و سایر قوانین و مقررات عمومی دولت می‌باشد.»</a:t>
            </a:r>
            <a:endParaRPr lang="en-US" sz="2300" dirty="0" smtClean="0">
              <a:cs typeface="B Titr" pitchFamily="2" charset="-78"/>
            </a:endParaRPr>
          </a:p>
          <a:p>
            <a:pPr algn="just">
              <a:buNone/>
            </a:pPr>
            <a:endParaRPr lang="en-US" sz="2300" dirty="0">
              <a:cs typeface="B Titr"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6143668"/>
          </a:xfrm>
        </p:spPr>
        <p:txBody>
          <a:bodyPr>
            <a:normAutofit/>
          </a:bodyPr>
          <a:lstStyle/>
          <a:p>
            <a:pPr>
              <a:buFontTx/>
              <a:buChar char="-"/>
            </a:pPr>
            <a:r>
              <a:rPr lang="fa-IR" sz="2300" dirty="0" smtClean="0">
                <a:cs typeface="B Titr" pitchFamily="2" charset="-78"/>
              </a:rPr>
              <a:t>مصرف درآمدها و سایر منابع تأمین اعتبار شرکت‌های دولتی براساس بودجه‌های مصوب (از منابع داخلی) تابع اساسنامه و قوانین مربوط می‌باشد لکن اجرای طرح‌های عمرانی (تملک دارایی‌های ثابت) تابع قانون محاسبات عمومی و قوانین عمومی می‌باشد.</a:t>
            </a:r>
          </a:p>
          <a:p>
            <a:pPr>
              <a:buFontTx/>
              <a:buChar char="-"/>
            </a:pPr>
            <a:endParaRPr lang="en-US" sz="2300" dirty="0" smtClean="0">
              <a:cs typeface="B Titr" pitchFamily="2" charset="-78"/>
            </a:endParaRPr>
          </a:p>
          <a:p>
            <a:pPr>
              <a:buNone/>
            </a:pPr>
            <a:r>
              <a:rPr lang="fa-IR" sz="2300" dirty="0" smtClean="0">
                <a:cs typeface="B Titr" pitchFamily="2" charset="-78"/>
              </a:rPr>
              <a:t>باستناد ماده 300 قانون تجارت: در مواقعی که انجام دریافت و پرداختی در اساسنامه شرکت‌های دولتی و در سایر قوانین حاکم بر آنها مسکوت باشد از قانون تجارت استفاده می‌شود.</a:t>
            </a:r>
          </a:p>
          <a:p>
            <a:pPr>
              <a:buNone/>
            </a:pPr>
            <a:endParaRPr lang="en-US" sz="2300" dirty="0" smtClean="0">
              <a:cs typeface="B Titr" pitchFamily="2" charset="-78"/>
            </a:endParaRPr>
          </a:p>
          <a:p>
            <a:pPr>
              <a:buNone/>
            </a:pPr>
            <a:r>
              <a:rPr lang="fa-IR" sz="2300" dirty="0" smtClean="0">
                <a:cs typeface="B Titr" pitchFamily="2" charset="-78"/>
              </a:rPr>
              <a:t>ماده 76 قانون محاسبات عمومی و دستورالعمل اجرائی ماده 94 قانون برنامه پنجم توسعه مقرر می‌دارد: کلیه دستگاه‌های اجرایی موضوع مواد 2 تا 5 قانون محاسبات عمومی و ماده (5) قانون مدیریت خدمات کشوری مکلفند کلیه حساب‌های بانکی خود را با موافقت خزانه در بانک مرکزی و یا سایر بانک‌های مورد تأیید افتتاح نمایند.</a:t>
            </a:r>
            <a:endParaRPr lang="en-US" sz="2300" dirty="0" smtClean="0">
              <a:cs typeface="B Titr" pitchFamily="2" charset="-78"/>
            </a:endParaRPr>
          </a:p>
          <a:p>
            <a:pPr>
              <a:buNone/>
            </a:pPr>
            <a:r>
              <a:rPr lang="fa-IR" sz="2300" dirty="0" smtClean="0">
                <a:cs typeface="B Titr" pitchFamily="2" charset="-78"/>
              </a:rPr>
              <a:t/>
            </a:r>
            <a:br>
              <a:rPr lang="fa-IR" sz="2300" dirty="0" smtClean="0">
                <a:cs typeface="B Titr" pitchFamily="2" charset="-78"/>
              </a:rPr>
            </a:br>
            <a:r>
              <a:rPr lang="fa-IR" sz="2300" dirty="0" smtClean="0">
                <a:cs typeface="B Titr" pitchFamily="2" charset="-78"/>
              </a:rPr>
              <a:t> </a:t>
            </a:r>
            <a:endParaRPr lang="en-US" sz="2300" dirty="0" smtClean="0">
              <a:cs typeface="B Titr" pitchFamily="2" charset="-78"/>
            </a:endParaRPr>
          </a:p>
          <a:p>
            <a:pPr>
              <a:buNone/>
            </a:pPr>
            <a:endParaRPr lang="fa-IR" sz="2300" dirty="0">
              <a:cs typeface="B Titr"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034110"/>
          </a:xfrm>
        </p:spPr>
        <p:txBody>
          <a:bodyPr>
            <a:noAutofit/>
          </a:bodyPr>
          <a:lstStyle/>
          <a:p>
            <a:pPr algn="ctr">
              <a:buNone/>
            </a:pPr>
            <a:r>
              <a:rPr lang="fa-IR" sz="3000" b="1" dirty="0" smtClean="0">
                <a:cs typeface="B Titr" pitchFamily="2" charset="-78"/>
              </a:rPr>
              <a:t>مطالب جلسه سوم آموزش مدیران</a:t>
            </a:r>
            <a:endParaRPr lang="en-US" sz="3000" dirty="0" smtClean="0">
              <a:cs typeface="B Titr" pitchFamily="2" charset="-78"/>
            </a:endParaRPr>
          </a:p>
          <a:p>
            <a:pPr algn="just">
              <a:buNone/>
            </a:pPr>
            <a:r>
              <a:rPr lang="fa-IR" sz="2300" b="1" dirty="0" smtClean="0">
                <a:cs typeface="B Titr" pitchFamily="2" charset="-78"/>
              </a:rPr>
              <a:t> </a:t>
            </a:r>
            <a:endParaRPr lang="en-US" sz="2300" dirty="0" smtClean="0">
              <a:cs typeface="B Titr" pitchFamily="2" charset="-78"/>
            </a:endParaRPr>
          </a:p>
          <a:p>
            <a:pPr algn="just">
              <a:buNone/>
            </a:pPr>
            <a:r>
              <a:rPr lang="fa-IR" sz="3000" b="1" dirty="0" smtClean="0">
                <a:cs typeface="B Titr" pitchFamily="2" charset="-78"/>
              </a:rPr>
              <a:t>معاملات دولتی و </a:t>
            </a:r>
            <a:r>
              <a:rPr lang="fa-IR" sz="3000" dirty="0" smtClean="0">
                <a:cs typeface="B Titr" pitchFamily="2" charset="-78"/>
              </a:rPr>
              <a:t>نظارت</a:t>
            </a:r>
            <a:r>
              <a:rPr lang="fa-IR" sz="3000" b="1" dirty="0" smtClean="0">
                <a:cs typeface="B Titr" pitchFamily="2" charset="-78"/>
              </a:rPr>
              <a:t> مالی</a:t>
            </a:r>
            <a:endParaRPr lang="en-US" sz="3000" dirty="0" smtClean="0">
              <a:cs typeface="B Titr" pitchFamily="2" charset="-78"/>
            </a:endParaRPr>
          </a:p>
          <a:p>
            <a:pPr algn="just">
              <a:buNone/>
            </a:pPr>
            <a:r>
              <a:rPr lang="fa-IR" sz="2300" dirty="0" smtClean="0">
                <a:cs typeface="B Titr" pitchFamily="2" charset="-78"/>
              </a:rPr>
              <a:t>از فصل معاملات دولتی در قانون محاسبات عمومی با توجه به تصویب قانون برگزاری مناقصات مصوب 27/11/1383 مجلس شورای اسلامی مواد 82 و 88 تنفیذ شده است و سایر مواد از 79 تا 89 لغو شده است. با توجه به اینکه طرح درس دیگری با عنوان قانون برگزاری مناقصات و آیین‌نامه معاملات تهیه و تدریس خواهد گردید بنابراین در این قسمت صرفاً احکام مربوط به مزایده مورد بررسی و تجزیه و تحلیل قرار می‌گیرد.</a:t>
            </a:r>
            <a:endParaRPr lang="en-US" sz="2300" dirty="0" smtClean="0">
              <a:cs typeface="B Titr" pitchFamily="2" charset="-78"/>
            </a:endParaRPr>
          </a:p>
          <a:p>
            <a:pPr algn="just">
              <a:buNone/>
            </a:pPr>
            <a:r>
              <a:rPr lang="fa-IR" sz="3000" b="1" dirty="0" smtClean="0">
                <a:cs typeface="B Titr" pitchFamily="2" charset="-78"/>
              </a:rPr>
              <a:t>احکام مزایده</a:t>
            </a:r>
            <a:endParaRPr lang="en-US" sz="3000" dirty="0" smtClean="0">
              <a:cs typeface="B Titr" pitchFamily="2" charset="-78"/>
            </a:endParaRPr>
          </a:p>
          <a:p>
            <a:pPr algn="just">
              <a:buNone/>
            </a:pPr>
            <a:r>
              <a:rPr lang="fa-IR" sz="2300" dirty="0" smtClean="0">
                <a:cs typeface="B Titr" pitchFamily="2" charset="-78"/>
              </a:rPr>
              <a:t>ماده 82 قانون محاسبات عمومی مقرر می‌دارد:</a:t>
            </a:r>
            <a:endParaRPr lang="en-US" sz="2300" dirty="0" smtClean="0">
              <a:cs typeface="B Titr" pitchFamily="2" charset="-78"/>
            </a:endParaRPr>
          </a:p>
          <a:p>
            <a:pPr algn="just">
              <a:buNone/>
            </a:pPr>
            <a:r>
              <a:rPr lang="fa-IR" sz="2300" dirty="0" smtClean="0">
                <a:cs typeface="B Titr" pitchFamily="2" charset="-78"/>
              </a:rPr>
              <a:t>مزایده در معاملات به طرق زیر انجام می‌پذیرد:</a:t>
            </a:r>
            <a:endParaRPr lang="en-US" sz="2300" dirty="0" smtClean="0">
              <a:cs typeface="B Titr" pitchFamily="2" charset="-78"/>
            </a:endParaRPr>
          </a:p>
          <a:p>
            <a:pPr algn="just">
              <a:buNone/>
            </a:pPr>
            <a:r>
              <a:rPr lang="fa-IR" sz="2300" dirty="0" smtClean="0">
                <a:cs typeface="B Titr" pitchFamily="2" charset="-78"/>
              </a:rPr>
              <a:t>الف- در مورد معاملات جزئی به بیشتری بهای ممکن به تشخیص و</a:t>
            </a:r>
            <a:endParaRPr lang="en-US" sz="2300" dirty="0" smtClean="0">
              <a:cs typeface="B Titr" pitchFamily="2" charset="-78"/>
            </a:endParaRPr>
          </a:p>
          <a:p>
            <a:pPr algn="just">
              <a:buNone/>
            </a:pPr>
            <a:endParaRPr lang="fa-IR" sz="2300" dirty="0">
              <a:cs typeface="B Titr"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a:bodyPr>
          <a:lstStyle/>
          <a:p>
            <a:pPr>
              <a:buNone/>
            </a:pPr>
            <a:r>
              <a:rPr lang="fa-IR" sz="2300" dirty="0" smtClean="0">
                <a:effectLst>
                  <a:outerShdw blurRad="38100" dist="38100" dir="2700000" algn="tl">
                    <a:srgbClr val="000000">
                      <a:alpha val="43137"/>
                    </a:srgbClr>
                  </a:outerShdw>
                </a:effectLst>
                <a:cs typeface="B Titr" pitchFamily="2" charset="-78"/>
              </a:rPr>
              <a:t>مسئولیت مأمور فروش</a:t>
            </a:r>
          </a:p>
          <a:p>
            <a:pPr>
              <a:buNone/>
            </a:pPr>
            <a:r>
              <a:rPr lang="fa-IR" sz="2300" dirty="0" smtClean="0">
                <a:effectLst>
                  <a:outerShdw blurRad="38100" dist="38100" dir="2700000" algn="tl">
                    <a:srgbClr val="000000">
                      <a:alpha val="43137"/>
                    </a:srgbClr>
                  </a:outerShdw>
                </a:effectLst>
                <a:cs typeface="B Titr" pitchFamily="2" charset="-78"/>
              </a:rPr>
              <a:t>ب- در مورد معاملات متوسط با حراج</a:t>
            </a:r>
            <a:endParaRPr lang="en-US" sz="2300" dirty="0" smtClean="0">
              <a:effectLst>
                <a:outerShdw blurRad="38100" dist="38100" dir="2700000" algn="tl">
                  <a:srgbClr val="000000">
                    <a:alpha val="43137"/>
                  </a:srgbClr>
                </a:outerShdw>
              </a:effectLst>
              <a:cs typeface="B Titr" pitchFamily="2" charset="-78"/>
            </a:endParaRPr>
          </a:p>
          <a:p>
            <a:pPr>
              <a:buNone/>
            </a:pPr>
            <a:r>
              <a:rPr lang="fa-IR" sz="2300" dirty="0" smtClean="0">
                <a:effectLst>
                  <a:outerShdw blurRad="38100" dist="38100" dir="2700000" algn="tl">
                    <a:srgbClr val="000000">
                      <a:alpha val="43137"/>
                    </a:srgbClr>
                  </a:outerShdw>
                </a:effectLst>
                <a:cs typeface="B Titr" pitchFamily="2" charset="-78"/>
              </a:rPr>
              <a:t>ج- در مورد معاملات عمده با انتشار آگهی مزایده عمومی</a:t>
            </a:r>
            <a:endParaRPr lang="en-US" sz="2300" dirty="0" smtClean="0">
              <a:effectLst>
                <a:outerShdw blurRad="38100" dist="38100" dir="2700000" algn="tl">
                  <a:srgbClr val="000000">
                    <a:alpha val="43137"/>
                  </a:srgbClr>
                </a:outerShdw>
              </a:effectLst>
              <a:cs typeface="B Titr" pitchFamily="2" charset="-78"/>
            </a:endParaRPr>
          </a:p>
          <a:p>
            <a:pPr>
              <a:buNone/>
            </a:pPr>
            <a:r>
              <a:rPr lang="fa-IR" sz="2300" dirty="0" smtClean="0">
                <a:effectLst>
                  <a:outerShdw blurRad="38100" dist="38100" dir="2700000" algn="tl">
                    <a:srgbClr val="000000">
                      <a:alpha val="43137"/>
                    </a:srgbClr>
                  </a:outerShdw>
                </a:effectLst>
                <a:cs typeface="B Titr" pitchFamily="2" charset="-78"/>
              </a:rPr>
              <a:t>توضیح اینکه: مطابق قوانین بودجه سنواتی حدنصاب معاملات دولتی در مزایده همانند مناقصه می‌باشد در سال 1392 حدنصاب معاملات جزئی (کوچک) 000/000/88 ریال- حدنصاب معاملات متوسط (از 000/000/88 ریال تا 000/000/880 ریال و معاملات بزرگ بیشتر از 000/000/880 ریال می‌باشد.) </a:t>
            </a:r>
            <a:endParaRPr lang="en-US" sz="2300" dirty="0" smtClean="0">
              <a:effectLst>
                <a:outerShdw blurRad="38100" dist="38100" dir="2700000" algn="tl">
                  <a:srgbClr val="000000">
                    <a:alpha val="43137"/>
                  </a:srgbClr>
                </a:outerShdw>
              </a:effectLst>
              <a:cs typeface="B Titr" pitchFamily="2" charset="-78"/>
            </a:endParaRPr>
          </a:p>
          <a:p>
            <a:pPr>
              <a:buNone/>
            </a:pPr>
            <a:r>
              <a:rPr lang="fa-IR" sz="3000" dirty="0" smtClean="0">
                <a:effectLst>
                  <a:outerShdw blurRad="38100" dist="38100" dir="2700000" algn="tl">
                    <a:srgbClr val="000000">
                      <a:alpha val="43137"/>
                    </a:srgbClr>
                  </a:outerShdw>
                </a:effectLst>
                <a:cs typeface="B Titr" pitchFamily="2" charset="-78"/>
              </a:rPr>
              <a:t> </a:t>
            </a:r>
            <a:r>
              <a:rPr lang="fa-IR" sz="3000" b="1" dirty="0" smtClean="0">
                <a:effectLst>
                  <a:outerShdw blurRad="38100" dist="38100" dir="2700000" algn="tl">
                    <a:srgbClr val="000000">
                      <a:alpha val="43137"/>
                    </a:srgbClr>
                  </a:outerShdw>
                </a:effectLst>
              </a:rPr>
              <a:t>مواد تنفیذی از فصل پنجم آیین‌نامه معاملات دولتی- مزایده مصوب 1349</a:t>
            </a:r>
            <a:endParaRPr lang="en-US" sz="3000" dirty="0" smtClean="0">
              <a:effectLst>
                <a:outerShdw blurRad="38100" dist="38100" dir="2700000" algn="tl">
                  <a:srgbClr val="000000">
                    <a:alpha val="43137"/>
                  </a:srgbClr>
                </a:outerShdw>
              </a:effectLst>
            </a:endParaRPr>
          </a:p>
          <a:p>
            <a:pPr algn="just">
              <a:buNone/>
            </a:pPr>
            <a:r>
              <a:rPr lang="fa-IR" sz="2300" b="1" dirty="0" smtClean="0">
                <a:cs typeface="B Titr" pitchFamily="2" charset="-78"/>
              </a:rPr>
              <a:t>ماده 36 آیین‌نامه معاملات:</a:t>
            </a:r>
            <a:r>
              <a:rPr lang="fa-IR" sz="2300" dirty="0" smtClean="0">
                <a:cs typeface="B Titr" pitchFamily="2" charset="-78"/>
              </a:rPr>
              <a:t> در مورد معاملات جزئی (کوچک) مأمور فروش مکلف است به داوطلبان معامله مراجعه و پس از تحقیق کامل از بها با رعایت صرفه دولت معامله را انجام و سند مربوطه را با تعهد این معامله با بیشترین بهای ممکن انجام شده است و با ذکر نام و نام خانوادگی و سمت و تاریخ امضاء نماید.</a:t>
            </a:r>
            <a:endParaRPr lang="en-US" sz="2300" dirty="0" smtClean="0">
              <a:cs typeface="B Titr" pitchFamily="2" charset="-78"/>
            </a:endParaRPr>
          </a:p>
          <a:p>
            <a:pPr>
              <a:buNone/>
            </a:pPr>
            <a:endParaRPr lang="fa-IR" sz="2300" dirty="0">
              <a:effectLst>
                <a:outerShdw blurRad="38100" dist="38100" dir="2700000" algn="tl">
                  <a:srgbClr val="000000">
                    <a:alpha val="43137"/>
                  </a:srgbClr>
                </a:outerShdw>
              </a:effectLst>
              <a:cs typeface="B Titr"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lnSpcReduction="10000"/>
          </a:bodyPr>
          <a:lstStyle/>
          <a:p>
            <a:pPr algn="just">
              <a:buNone/>
            </a:pPr>
            <a:r>
              <a:rPr lang="fa-IR" sz="2300" b="1" dirty="0" smtClean="0">
                <a:effectLst>
                  <a:outerShdw blurRad="38100" dist="38100" dir="2700000" algn="tl">
                    <a:srgbClr val="000000">
                      <a:alpha val="43137"/>
                    </a:srgbClr>
                  </a:outerShdw>
                </a:effectLst>
                <a:cs typeface="B Titr" pitchFamily="2" charset="-78"/>
              </a:rPr>
              <a:t>ماده 37 آیین‌نامه معاملات دولتی</a:t>
            </a:r>
            <a:r>
              <a:rPr lang="fa-IR" sz="2300" dirty="0" smtClean="0">
                <a:effectLst>
                  <a:outerShdw blurRad="38100" dist="38100" dir="2700000" algn="tl">
                    <a:srgbClr val="000000">
                      <a:alpha val="43137"/>
                    </a:srgbClr>
                  </a:outerShdw>
                </a:effectLst>
                <a:cs typeface="B Titr" pitchFamily="2" charset="-78"/>
              </a:rPr>
              <a:t>- در مورد معاملات متوسط حارج به شرح زیر انجام خواهد شد:</a:t>
            </a:r>
            <a:endParaRPr lang="en-US" sz="2300" dirty="0" smtClean="0">
              <a:effectLst>
                <a:outerShdw blurRad="38100" dist="38100" dir="2700000" algn="tl">
                  <a:srgbClr val="000000">
                    <a:alpha val="43137"/>
                  </a:srgbClr>
                </a:outerShdw>
              </a:effectLst>
              <a:cs typeface="B Titr" pitchFamily="2" charset="-78"/>
            </a:endParaRPr>
          </a:p>
          <a:p>
            <a:pPr lvl="0" algn="just">
              <a:buNone/>
            </a:pPr>
            <a:r>
              <a:rPr lang="fa-IR" sz="2300" dirty="0" smtClean="0">
                <a:effectLst>
                  <a:outerShdw blurRad="38100" dist="38100" dir="2700000" algn="tl">
                    <a:srgbClr val="000000">
                      <a:alpha val="43137"/>
                    </a:srgbClr>
                  </a:outerShdw>
                </a:effectLst>
                <a:cs typeface="B Titr" pitchFamily="2" charset="-78"/>
              </a:rPr>
              <a:t>اطلاعات کلی در مورد نوع و مشخصات و مقدار مورد معامله و روز و ساعت و محل حراج و سایر شرایطی که لازم باشد باید با آگهی در روزنامه و در صورت ضوررت به وسایل و طرق انتشاراتی دیگر از قبیل رادیو یا تلویزیون یا الصاق آگهی به اطلاع عموم برسد.</a:t>
            </a:r>
            <a:endParaRPr lang="en-US" sz="2300" dirty="0" smtClean="0">
              <a:effectLst>
                <a:outerShdw blurRad="38100" dist="38100" dir="2700000" algn="tl">
                  <a:srgbClr val="000000">
                    <a:alpha val="43137"/>
                  </a:srgbClr>
                </a:outerShdw>
              </a:effectLst>
              <a:cs typeface="B Titr" pitchFamily="2" charset="-78"/>
            </a:endParaRPr>
          </a:p>
          <a:p>
            <a:pPr lvl="0" algn="just">
              <a:buNone/>
            </a:pPr>
            <a:r>
              <a:rPr lang="fa-IR" sz="2300" dirty="0" smtClean="0">
                <a:effectLst>
                  <a:outerShdw blurRad="38100" dist="38100" dir="2700000" algn="tl">
                    <a:srgbClr val="000000">
                      <a:alpha val="43137"/>
                    </a:srgbClr>
                  </a:outerShdw>
                </a:effectLst>
                <a:cs typeface="B Titr" pitchFamily="2" charset="-78"/>
              </a:rPr>
              <a:t>در مورد معامله باید قبلاً ارزیابی شود و حراج از بهای تعیین شده شروع گردد و به خریداری که بالاترین بها را پیشنهاد کند واگذار شود و اگر حداقل به قیمت ارزیابی شده داوطلب پیدا نشود مجدداً باید ارزیابی شود.</a:t>
            </a:r>
            <a:endParaRPr lang="en-US" sz="2300" dirty="0" smtClean="0">
              <a:effectLst>
                <a:outerShdw blurRad="38100" dist="38100" dir="2700000" algn="tl">
                  <a:srgbClr val="000000">
                    <a:alpha val="43137"/>
                  </a:srgbClr>
                </a:outerShdw>
              </a:effectLst>
              <a:cs typeface="B Titr" pitchFamily="2" charset="-78"/>
            </a:endParaRPr>
          </a:p>
          <a:p>
            <a:pPr>
              <a:buNone/>
            </a:pPr>
            <a:r>
              <a:rPr lang="fa-IR" sz="2300" b="1" dirty="0" smtClean="0">
                <a:effectLst>
                  <a:outerShdw blurRad="38100" dist="38100" dir="2700000" algn="tl">
                    <a:srgbClr val="000000">
                      <a:alpha val="43137"/>
                    </a:srgbClr>
                  </a:outerShdw>
                </a:effectLst>
                <a:cs typeface="B Titr" pitchFamily="2" charset="-78"/>
              </a:rPr>
              <a:t> </a:t>
            </a:r>
            <a:r>
              <a:rPr lang="fa-IR" sz="3000" dirty="0" smtClean="0">
                <a:effectLst>
                  <a:outerShdw blurRad="38100" dist="38100" dir="2700000" algn="tl">
                    <a:srgbClr val="000000">
                      <a:alpha val="43137"/>
                    </a:srgbClr>
                  </a:outerShdw>
                </a:effectLst>
                <a:cs typeface="B Titr" pitchFamily="2" charset="-78"/>
              </a:rPr>
              <a:t>ماده 38 آیین‌نامه معاملات دولتی مقرر می‌دارد:</a:t>
            </a:r>
            <a:endParaRPr lang="en-US" sz="3000" dirty="0" smtClean="0">
              <a:effectLst>
                <a:outerShdw blurRad="38100" dist="38100" dir="2700000" algn="tl">
                  <a:srgbClr val="000000">
                    <a:alpha val="43137"/>
                  </a:srgbClr>
                </a:outerShdw>
              </a:effectLst>
              <a:cs typeface="B Titr" pitchFamily="2" charset="-78"/>
            </a:endParaRPr>
          </a:p>
          <a:p>
            <a:pPr algn="just">
              <a:buNone/>
            </a:pPr>
            <a:r>
              <a:rPr lang="fa-IR" sz="2300" dirty="0" smtClean="0">
                <a:effectLst>
                  <a:outerShdw blurRad="38100" dist="38100" dir="2700000" algn="tl">
                    <a:srgbClr val="000000">
                      <a:alpha val="43137"/>
                    </a:srgbClr>
                  </a:outerShdw>
                </a:effectLst>
                <a:cs typeface="B Titr" pitchFamily="2" charset="-78"/>
              </a:rPr>
              <a:t>در مورد معاملات عمده (بزرگ) انتشار آگهی مزایده به شرح زیر به عمل آید:</a:t>
            </a:r>
            <a:endParaRPr lang="en-US" sz="2300" dirty="0" smtClean="0">
              <a:effectLst>
                <a:outerShdw blurRad="38100" dist="38100" dir="2700000" algn="tl">
                  <a:srgbClr val="000000">
                    <a:alpha val="43137"/>
                  </a:srgbClr>
                </a:outerShdw>
              </a:effectLst>
              <a:cs typeface="B Titr" pitchFamily="2" charset="-78"/>
            </a:endParaRPr>
          </a:p>
          <a:p>
            <a:pPr lvl="0" algn="just">
              <a:buNone/>
            </a:pPr>
            <a:r>
              <a:rPr lang="fa-IR" sz="2300" dirty="0" smtClean="0">
                <a:cs typeface="B Titr" pitchFamily="2" charset="-78"/>
              </a:rPr>
              <a:t>در آگهی مزایده شرایطی که طبق این آیین‌نامه برای آگهی مناقصه پیش‌بینی شده در صورتی که با عمل مزایده منطبق باشد باید رعایت شود.</a:t>
            </a:r>
            <a:endParaRPr lang="en-US" sz="2300" dirty="0" smtClean="0">
              <a:cs typeface="B Titr" pitchFamily="2" charset="-78"/>
            </a:endParaRPr>
          </a:p>
          <a:p>
            <a:pPr algn="just">
              <a:buNone/>
            </a:pPr>
            <a:endParaRPr lang="en-US" sz="2300" dirty="0" smtClean="0">
              <a:effectLst>
                <a:outerShdw blurRad="38100" dist="38100" dir="2700000" algn="tl">
                  <a:srgbClr val="000000">
                    <a:alpha val="43137"/>
                  </a:srgbClr>
                </a:outerShdw>
              </a:effectLst>
              <a:cs typeface="B Titr" pitchFamily="2" charset="-78"/>
            </a:endParaRPr>
          </a:p>
          <a:p>
            <a:pPr algn="just">
              <a:buNone/>
            </a:pPr>
            <a:endParaRPr lang="fa-IR" sz="2300" dirty="0">
              <a:effectLst>
                <a:outerShdw blurRad="38100" dist="38100" dir="2700000" algn="tl">
                  <a:srgbClr val="000000">
                    <a:alpha val="43137"/>
                  </a:srgbClr>
                </a:outerShdw>
              </a:effectLst>
              <a:cs typeface="B Titr"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14314"/>
            <a:ext cx="7929618" cy="6357958"/>
          </a:xfrm>
        </p:spPr>
        <p:txBody>
          <a:bodyPr>
            <a:normAutofit fontScale="90000"/>
          </a:bodyPr>
          <a:lstStyle/>
          <a:p>
            <a:pPr algn="r"/>
            <a:r>
              <a:rPr lang="fa-IR" sz="2400" dirty="0" smtClean="0">
                <a:solidFill>
                  <a:schemeClr val="tx1"/>
                </a:solidFill>
                <a:effectLst/>
                <a:cs typeface="B Titr" pitchFamily="2" charset="-78"/>
              </a:rPr>
              <a:t>بودجه کل کشور تا قبل از تصویب قانون برنامه و بودجه در تاریخ 10/12/1351 با روش سنتی و متداول و افزایشی تهیه و تنظیم و از سال‌های 1352 به بعد قرار شد به صورت برنامه‌ای تهیه گردد که هیچ‌گاه محقق نشده است. در اواخر دهه هفتاد و دهه هشتاد هجری شمسی با تغییر روش در تهیه بودجه قرار بود بودجه به صورت برنامه‌ای- عملیاتی تهیه شود که باید فراموش کرد.</a:t>
            </a:r>
            <a:r>
              <a:rPr lang="en-US" sz="2400" dirty="0" smtClean="0">
                <a:solidFill>
                  <a:schemeClr val="tx1"/>
                </a:solidFill>
                <a:effectLst/>
                <a:cs typeface="B Titr" pitchFamily="2" charset="-78"/>
              </a:rPr>
              <a:t/>
            </a:r>
            <a:br>
              <a:rPr lang="en-US" sz="2400" dirty="0" smtClean="0">
                <a:solidFill>
                  <a:schemeClr val="tx1"/>
                </a:solidFill>
                <a:effectLst/>
                <a:cs typeface="B Titr" pitchFamily="2" charset="-78"/>
              </a:rPr>
            </a:br>
            <a:r>
              <a:rPr lang="fa-IR" sz="2400" dirty="0" smtClean="0">
                <a:solidFill>
                  <a:schemeClr val="tx1"/>
                </a:solidFill>
                <a:effectLst/>
                <a:cs typeface="B Titr" pitchFamily="2" charset="-78"/>
              </a:rPr>
              <a:t>باستناد اصل 52 قانون اساسی تهیه و تنظیم بودجه بایستی به موجب قانون باشد. بر همین اساس: </a:t>
            </a:r>
            <a:r>
              <a:rPr lang="fa-IR" sz="2400" b="1" dirty="0" smtClean="0">
                <a:solidFill>
                  <a:schemeClr val="tx1"/>
                </a:solidFill>
                <a:effectLst/>
                <a:cs typeface="B Titr" pitchFamily="2" charset="-78"/>
              </a:rPr>
              <a:t>ماده (1) قانون محاسبات عمومی سال 66 مقرر نمود:</a:t>
            </a:r>
            <a:r>
              <a:rPr lang="en-US" sz="2400" dirty="0" smtClean="0">
                <a:solidFill>
                  <a:schemeClr val="tx1"/>
                </a:solidFill>
                <a:effectLst/>
                <a:cs typeface="B Titr" pitchFamily="2" charset="-78"/>
              </a:rPr>
              <a:t/>
            </a:r>
            <a:br>
              <a:rPr lang="en-US" sz="2400" dirty="0" smtClean="0">
                <a:solidFill>
                  <a:schemeClr val="tx1"/>
                </a:solidFill>
                <a:effectLst/>
                <a:cs typeface="B Titr" pitchFamily="2" charset="-78"/>
              </a:rPr>
            </a:br>
            <a:r>
              <a:rPr lang="fa-IR" sz="2400" dirty="0" smtClean="0">
                <a:solidFill>
                  <a:schemeClr val="tx1"/>
                </a:solidFill>
                <a:effectLst/>
                <a:cs typeface="B Titr" pitchFamily="2" charset="-78"/>
              </a:rPr>
              <a:t>«بودجه کل کشور برنامه مالی دولت است که برای یکسال مالی تهیه و حاوی پیش‌بینی درآمدها و سایر منابع تأمین اعتبار و برآورد هزینه‌ها برای انجام عملیاتی که منجر به نیل سیاست‌ها و به هدف‌های قانونی می‌شود بوده و از سه قسمت به شرح زیر تشکیل می‌شود: 1- بودجه عمومی دولت که شامل اجزاء زیر است: 1- بودجه عمومی دولت که شامل اجزاء زیر است:</a:t>
            </a:r>
            <a:r>
              <a:rPr lang="en-US" sz="2400" dirty="0" smtClean="0">
                <a:solidFill>
                  <a:schemeClr val="tx1"/>
                </a:solidFill>
                <a:effectLst/>
                <a:cs typeface="B Titr" pitchFamily="2" charset="-78"/>
              </a:rPr>
              <a:t/>
            </a:r>
            <a:br>
              <a:rPr lang="en-US" sz="2400" dirty="0" smtClean="0">
                <a:solidFill>
                  <a:schemeClr val="tx1"/>
                </a:solidFill>
                <a:effectLst/>
                <a:cs typeface="B Titr" pitchFamily="2" charset="-78"/>
              </a:rPr>
            </a:br>
            <a:r>
              <a:rPr lang="fa-IR" sz="2400" dirty="0" smtClean="0">
                <a:solidFill>
                  <a:schemeClr val="tx1"/>
                </a:solidFill>
                <a:effectLst/>
                <a:cs typeface="B Titr" pitchFamily="2" charset="-78"/>
              </a:rPr>
              <a:t>الف- پیش‌بینی دریافت‌ها و منابع تأمین اعتبار که به طور مستقیم و یا غیرمستقیم در سال مالی قانون بودجه به وسیله دستگاه‌ها از طریق حساب‌های خزانه‌داری کل اخذ می‌گردد.</a:t>
            </a:r>
            <a:br>
              <a:rPr lang="fa-IR" sz="2400" dirty="0" smtClean="0">
                <a:solidFill>
                  <a:schemeClr val="tx1"/>
                </a:solidFill>
                <a:effectLst/>
                <a:cs typeface="B Titr" pitchFamily="2" charset="-78"/>
              </a:rPr>
            </a:br>
            <a:r>
              <a:rPr lang="fa-IR" sz="2400" dirty="0" smtClean="0">
                <a:solidFill>
                  <a:schemeClr val="tx1"/>
                </a:solidFill>
                <a:effectLst/>
                <a:cs typeface="B Titr" pitchFamily="2" charset="-78"/>
              </a:rPr>
              <a:t> ب- پیش‌بینی پرداخت‌هایی که از محل درآمد عمومی و یا اختصاصی برای اعتبارات جاری و عمرانی و اختصاصی دستگاه‌های اجرایی می‌تواند در سال مالی مربوط انجام دهد.</a:t>
            </a:r>
            <a:endParaRPr lang="fa-IR" sz="24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Autofit/>
          </a:bodyPr>
          <a:lstStyle/>
          <a:p>
            <a:pPr lvl="0" algn="just">
              <a:buNone/>
            </a:pPr>
            <a:r>
              <a:rPr lang="fa-IR" sz="2300" dirty="0" smtClean="0">
                <a:effectLst>
                  <a:outerShdw blurRad="38100" dist="38100" dir="2700000" algn="tl">
                    <a:srgbClr val="000000">
                      <a:alpha val="43137"/>
                    </a:srgbClr>
                  </a:outerShdw>
                </a:effectLst>
                <a:cs typeface="B Titr" pitchFamily="2" charset="-78"/>
              </a:rPr>
              <a:t>مقرراتی که در آیین‌نامه در مورد ترتیب تشکیل کمیسیون مناقصه و اتخاذ تصمیم در کمیسیون مذکور و اجرای تصمیم کمیسیون و انعقاد قرارداد و تحویل مورد معامله معین شده در صورتی که با عمل مزایده منطبق باشد باید اجرا شود.</a:t>
            </a:r>
            <a:endParaRPr lang="en-US" sz="2300" dirty="0" smtClean="0">
              <a:effectLst>
                <a:outerShdw blurRad="38100" dist="38100" dir="2700000" algn="tl">
                  <a:srgbClr val="000000">
                    <a:alpha val="43137"/>
                  </a:srgbClr>
                </a:outerShdw>
              </a:effectLst>
              <a:cs typeface="B Titr" pitchFamily="2" charset="-78"/>
            </a:endParaRPr>
          </a:p>
          <a:p>
            <a:pPr algn="just">
              <a:buNone/>
            </a:pPr>
            <a:r>
              <a:rPr lang="fa-IR" sz="2300" b="1" dirty="0" smtClean="0">
                <a:effectLst>
                  <a:outerShdw blurRad="38100" dist="38100" dir="2700000" algn="tl">
                    <a:srgbClr val="000000">
                      <a:alpha val="43137"/>
                    </a:srgbClr>
                  </a:outerShdw>
                </a:effectLst>
                <a:cs typeface="B Titr" pitchFamily="2" charset="-78"/>
              </a:rPr>
              <a:t>تذکر مهم (1):</a:t>
            </a:r>
            <a:r>
              <a:rPr lang="fa-IR" sz="2300" dirty="0" smtClean="0">
                <a:effectLst>
                  <a:outerShdw blurRad="38100" dist="38100" dir="2700000" algn="tl">
                    <a:srgbClr val="000000">
                      <a:alpha val="43137"/>
                    </a:srgbClr>
                  </a:outerShdw>
                </a:effectLst>
                <a:cs typeface="B Titr" pitchFamily="2" charset="-78"/>
              </a:rPr>
              <a:t> مقررات و شرایط مربوط به مزایده در آیین‌نامه معاملاتی دستگاه‌های اجرایی دارای مقررات خاص از جمله شرکت‌های دولتی که طبق اساسنامه آنها تصویب شده باشد قابلیت اجرا دارد. در غیر اینصورت مکلفند از احکام آیین‌نامه معاملات دولتی (به شرح مواد فوق) تبعیت نمایند.</a:t>
            </a:r>
            <a:endParaRPr lang="en-US" sz="2300" dirty="0" smtClean="0">
              <a:effectLst>
                <a:outerShdw blurRad="38100" dist="38100" dir="2700000" algn="tl">
                  <a:srgbClr val="000000">
                    <a:alpha val="43137"/>
                  </a:srgbClr>
                </a:outerShdw>
              </a:effectLst>
              <a:cs typeface="B Titr" pitchFamily="2" charset="-78"/>
            </a:endParaRPr>
          </a:p>
          <a:p>
            <a:pPr algn="just">
              <a:buNone/>
            </a:pPr>
            <a:r>
              <a:rPr lang="fa-IR" sz="2300" b="1" dirty="0" smtClean="0">
                <a:effectLst>
                  <a:outerShdw blurRad="38100" dist="38100" dir="2700000" algn="tl">
                    <a:srgbClr val="000000">
                      <a:alpha val="43137"/>
                    </a:srgbClr>
                  </a:outerShdw>
                </a:effectLst>
                <a:cs typeface="B Titr" pitchFamily="2" charset="-78"/>
              </a:rPr>
              <a:t>تذکر مهم (2):</a:t>
            </a:r>
            <a:r>
              <a:rPr lang="fa-IR" sz="2300" dirty="0" smtClean="0">
                <a:effectLst>
                  <a:outerShdw blurRad="38100" dist="38100" dir="2700000" algn="tl">
                    <a:srgbClr val="000000">
                      <a:alpha val="43137"/>
                    </a:srgbClr>
                  </a:outerShdw>
                </a:effectLst>
                <a:cs typeface="B Titr" pitchFamily="2" charset="-78"/>
              </a:rPr>
              <a:t> حداقل میزان سپرده شرکت در مزایده 5% مبلغ پیشنهادی مورد معامله می‌باشد که به صورت ضمانت‌نامه معتبر بانکی یا اوراق مشارکت و یا فیش وجه نقد واریز شده به حساب بانکی قابل ارائه به دستگاه مزایده‌گزار می‌باشد.</a:t>
            </a:r>
            <a:endParaRPr lang="en-US" sz="2300" dirty="0" smtClean="0">
              <a:effectLst>
                <a:outerShdw blurRad="38100" dist="38100" dir="2700000" algn="tl">
                  <a:srgbClr val="000000">
                    <a:alpha val="43137"/>
                  </a:srgbClr>
                </a:outerShdw>
              </a:effectLst>
              <a:cs typeface="B Titr" pitchFamily="2" charset="-78"/>
            </a:endParaRPr>
          </a:p>
          <a:p>
            <a:pPr algn="just">
              <a:buNone/>
            </a:pPr>
            <a:r>
              <a:rPr lang="fa-IR" sz="2300" dirty="0" smtClean="0">
                <a:effectLst>
                  <a:outerShdw blurRad="38100" dist="38100" dir="2700000" algn="tl">
                    <a:srgbClr val="000000">
                      <a:alpha val="43137"/>
                    </a:srgbClr>
                  </a:outerShdw>
                </a:effectLst>
                <a:cs typeface="B Titr" pitchFamily="2" charset="-78"/>
              </a:rPr>
              <a:t> </a:t>
            </a:r>
            <a:endParaRPr lang="fa-IR" sz="23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fontScale="70000" lnSpcReduction="20000"/>
          </a:bodyPr>
          <a:lstStyle/>
          <a:p>
            <a:pPr>
              <a:buNone/>
            </a:pPr>
            <a:endParaRPr lang="fa-IR" b="1" dirty="0" smtClean="0">
              <a:cs typeface="B Titr" pitchFamily="2" charset="-78"/>
            </a:endParaRPr>
          </a:p>
          <a:p>
            <a:pPr>
              <a:buNone/>
            </a:pPr>
            <a:r>
              <a:rPr lang="fa-IR" sz="4300" dirty="0" smtClean="0">
                <a:cs typeface="B Titr" pitchFamily="2" charset="-78"/>
              </a:rPr>
              <a:t>نظارت مالی و عملیاتی موضوع مواد 90 تا 94 قانون محاسبات عمومی</a:t>
            </a:r>
          </a:p>
          <a:p>
            <a:pPr algn="just">
              <a:buNone/>
            </a:pPr>
            <a:r>
              <a:rPr lang="fa-IR" dirty="0" smtClean="0">
                <a:cs typeface="B Titr" pitchFamily="2" charset="-78"/>
              </a:rPr>
              <a:t>نظارت مالی باستناد ماده 90 قانون محاسبات عمومی بعهده وزارت امور اقتصادی و دارایی می‌باشد. متن این حکم بشرح ذیل است:</a:t>
            </a:r>
            <a:endParaRPr lang="en-US" dirty="0" smtClean="0">
              <a:cs typeface="B Titr" pitchFamily="2" charset="-78"/>
            </a:endParaRPr>
          </a:p>
          <a:p>
            <a:pPr algn="just">
              <a:buNone/>
            </a:pPr>
            <a:r>
              <a:rPr lang="fa-IR" dirty="0" smtClean="0">
                <a:cs typeface="B Titr" pitchFamily="2" charset="-78"/>
              </a:rPr>
              <a:t>«</a:t>
            </a:r>
            <a:r>
              <a:rPr lang="fa-IR" b="1" dirty="0" smtClean="0">
                <a:cs typeface="B Titr" pitchFamily="2" charset="-78"/>
              </a:rPr>
              <a:t>اعمال نظارت مالی</a:t>
            </a:r>
            <a:r>
              <a:rPr lang="fa-IR" dirty="0" smtClean="0">
                <a:cs typeface="B Titr" pitchFamily="2" charset="-78"/>
              </a:rPr>
              <a:t> بر مخارج وزارتخانه‌ها و مؤسسات دولتی و شرکت‌های دولتی از نظر انطباق پرداخت‌ها با مقررات این قانون و سایر قوانین و مقررات راجع به هر نوع خرج بعهده وزارت امور اقتصادی و دارایی است.»</a:t>
            </a:r>
            <a:endParaRPr lang="en-US" dirty="0" smtClean="0">
              <a:cs typeface="B Titr" pitchFamily="2" charset="-78"/>
            </a:endParaRPr>
          </a:p>
          <a:p>
            <a:pPr algn="just">
              <a:buNone/>
            </a:pPr>
            <a:r>
              <a:rPr lang="fa-IR" dirty="0" smtClean="0">
                <a:cs typeface="B Titr" pitchFamily="2" charset="-78"/>
              </a:rPr>
              <a:t>تبصره ماده (90) قانون محاسبات و موارد 34 تا 37 قانون برنامه و بودجه مصوب 1351 نظارت عملیاتی را بعهده سازمان مدیریت و برنامه‌ریزی کشور قرار داده است. متن بشرح زیر است:</a:t>
            </a:r>
            <a:endParaRPr lang="en-US" dirty="0" smtClean="0">
              <a:cs typeface="B Titr" pitchFamily="2" charset="-78"/>
            </a:endParaRPr>
          </a:p>
          <a:p>
            <a:pPr algn="just">
              <a:buNone/>
            </a:pPr>
            <a:r>
              <a:rPr lang="fa-IR" dirty="0" smtClean="0">
                <a:cs typeface="B Titr" pitchFamily="2" charset="-78"/>
              </a:rPr>
              <a:t>«</a:t>
            </a:r>
            <a:r>
              <a:rPr lang="fa-IR" b="1" dirty="0" smtClean="0">
                <a:cs typeface="B Titr" pitchFamily="2" charset="-78"/>
              </a:rPr>
              <a:t>تبصره ماده 90- </a:t>
            </a:r>
            <a:r>
              <a:rPr lang="fa-IR" dirty="0" smtClean="0">
                <a:cs typeface="B Titr" pitchFamily="2" charset="-78"/>
              </a:rPr>
              <a:t>نظارت عملیاتی دولتی در اجرای فعالیت‌ها و طرح‌های عمرانی که هزینه آنها از محل اعتبارات جاری و عمرانی منظور در قانون بودجه کل کشور تأمین می‌شود. به منظور ارزشیابی و از نظر مطابقت عملیات و نتایج حاصله با هدف‌ها و سیاست‌های تعیین شده در قوانین برنامه عمرانی و قوانین بودجه کل کشور و مقایسه پیشرفت کار با جدول‌های زمان‌بندی به ترتیبی که در قانون برنامه و بودجه کشور مقرر شده و یا خواهد شد کماکان بعهده وزارت برنامه و بودجه می‌باشد.»</a:t>
            </a:r>
            <a:endParaRPr lang="en-US" dirty="0" smtClean="0">
              <a:cs typeface="B Titr" pitchFamily="2" charset="-78"/>
            </a:endParaRPr>
          </a:p>
          <a:p>
            <a:pPr>
              <a:buNone/>
            </a:pPr>
            <a:endParaRPr lang="en-US" dirty="0" smtClean="0">
              <a:cs typeface="B Titr" pitchFamily="2" charset="-78"/>
            </a:endParaRPr>
          </a:p>
          <a:p>
            <a:pPr>
              <a:buNone/>
            </a:pPr>
            <a:endParaRPr lang="fa-I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Autofit/>
          </a:bodyPr>
          <a:lstStyle/>
          <a:p>
            <a:pPr algn="just">
              <a:buNone/>
            </a:pPr>
            <a:r>
              <a:rPr lang="fa-IR" sz="2300" b="1" dirty="0" smtClean="0">
                <a:cs typeface="B Titr" pitchFamily="2" charset="-78"/>
              </a:rPr>
              <a:t>ماده 91 قانون محاسبات عمومی مقرر می‌دارد</a:t>
            </a:r>
            <a:r>
              <a:rPr lang="fa-IR" sz="2300" dirty="0" smtClean="0">
                <a:cs typeface="B Titr" pitchFamily="2" charset="-78"/>
              </a:rPr>
              <a:t>: چنانچه ذیحساب یا مدیر مالی انجام خرجی را خلاف قوانین و مقررات تشخیص دهد مراتب را با ذکر مستند قانونی مربوط کتباً به مقام صادرکننده دستور خرج (تشخیص دهنده) اعلام می‌کند. چنانچه مقام صادرکننده دستور پرداخت را مطابق قوانین و مقررات بداند و مسئولیت قانونی را کتباً بعهده بگیرد. ذیحساب ضمن پرداخت مراتب را همراه با موضوع و دلایل به وزارت امور اقتصادی و دارایی و دیوان محاسبات کشور اعلام می‌‌نماید.</a:t>
            </a:r>
            <a:endParaRPr lang="en-US" sz="2300" dirty="0" smtClean="0">
              <a:cs typeface="B Titr" pitchFamily="2" charset="-78"/>
            </a:endParaRPr>
          </a:p>
          <a:p>
            <a:pPr algn="just">
              <a:buNone/>
            </a:pPr>
            <a:r>
              <a:rPr lang="fa-IR" sz="2300" b="1" dirty="0" smtClean="0">
                <a:cs typeface="B Titr" pitchFamily="2" charset="-78"/>
              </a:rPr>
              <a:t>مواد 92 و 93 قانون محاسبات عمومی در خصوص</a:t>
            </a:r>
            <a:r>
              <a:rPr lang="fa-IR" sz="2300" dirty="0" smtClean="0">
                <a:cs typeface="B Titr" pitchFamily="2" charset="-78"/>
              </a:rPr>
              <a:t> تخلفات مالی و حقوقی مدیران مالی و غیرمالی و سایر مسئولین مرتبط با پرداخت می‌باشد که متن به شرح زیر است:</a:t>
            </a:r>
            <a:endParaRPr lang="en-US" sz="2300" dirty="0" smtClean="0">
              <a:cs typeface="B Titr" pitchFamily="2" charset="-78"/>
            </a:endParaRPr>
          </a:p>
          <a:p>
            <a:pPr algn="just">
              <a:buNone/>
            </a:pPr>
            <a:r>
              <a:rPr lang="fa-IR" sz="2300" dirty="0" smtClean="0">
                <a:cs typeface="B Titr" pitchFamily="2" charset="-78"/>
              </a:rPr>
              <a:t>«</a:t>
            </a:r>
            <a:r>
              <a:rPr lang="fa-IR" sz="2300" b="1" dirty="0" smtClean="0">
                <a:cs typeface="B Titr" pitchFamily="2" charset="-78"/>
              </a:rPr>
              <a:t>ماده 92 قانون محاسبات عمومی:</a:t>
            </a:r>
            <a:r>
              <a:rPr lang="fa-IR" sz="2300" dirty="0" smtClean="0">
                <a:cs typeface="B Titr" pitchFamily="2" charset="-78"/>
              </a:rPr>
              <a:t> در مواردی که بر اثر تعهد زائد بر اعتبار یا عدم رعایت مقررات این قانون خدمتی انجام شود یا مالی به تصرب دولت در آید، دستگاه اجرایی ذیربط مکلف به رد معامله مربوط می‌باشد و در صورتی که در عین آن میسر نبود و یا فروشنده از قبول امتناع داشته باشد و همچنین در مورد خدمات انجام شده</a:t>
            </a:r>
            <a:endParaRPr lang="fa-IR" sz="2300" dirty="0">
              <a:cs typeface="B Titr" pitchFamily="2"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a:bodyPr>
          <a:lstStyle/>
          <a:p>
            <a:pPr algn="just">
              <a:buNone/>
            </a:pPr>
            <a:r>
              <a:rPr lang="fa-IR" sz="2300" dirty="0" smtClean="0">
                <a:cs typeface="B Titr" pitchFamily="2" charset="-78"/>
              </a:rPr>
              <a:t>مکلف به قبول وجه مورد معامله در حدود اعتبارات موجود یا اعتبارات سال بعد دستگاه اجرایی مربوط قابل پرداخت است و اقدامات فوق مانع تعقیب قانونی متخلف نخواهد بود.»</a:t>
            </a:r>
            <a:endParaRPr lang="en-US" sz="2300" dirty="0" smtClean="0">
              <a:cs typeface="B Titr" pitchFamily="2" charset="-78"/>
            </a:endParaRPr>
          </a:p>
          <a:p>
            <a:pPr algn="just">
              <a:buNone/>
            </a:pPr>
            <a:r>
              <a:rPr lang="fa-IR" sz="2300" dirty="0" smtClean="0">
                <a:cs typeface="B Titr" pitchFamily="2" charset="-78"/>
              </a:rPr>
              <a:t>توضیح- حکم این ماده هرگونه معامله‌ای را بدون وجود اعتبار تخلف دیده است و دستگاه متخلف بایستی اموالی را که بدون اعتبار تصرف کرده است به فروشنده عودت و متقبل خسارت از منابع خودش شود. در ادامه موضوع مهمی که باید توجه شود </a:t>
            </a:r>
          </a:p>
          <a:p>
            <a:pPr algn="just">
              <a:buNone/>
            </a:pPr>
            <a:r>
              <a:rPr lang="fa-IR" sz="2300" dirty="0" smtClean="0">
                <a:cs typeface="B Titr" pitchFamily="2" charset="-78"/>
              </a:rPr>
              <a:t>این است که خدمات انجام شده بدون اعتبار غیرقابل استرداد است و بایستی پس از تأمین اعتبار در سال بودجه تعهدات ذینفع پرداخت شود و اقدامات متخلف قابل تعقیب است و هیأت‌های مستشاری رای به جبران ضرور و زیان خواهند دارد. در مورد عدم قبول استرداد کالای خریداری شده توسط فروشنده نیز همین حکم جاری است.</a:t>
            </a:r>
            <a:endParaRPr lang="en-US" sz="2300" dirty="0" smtClean="0">
              <a:cs typeface="B Titr" pitchFamily="2" charset="-78"/>
            </a:endParaRPr>
          </a:p>
          <a:p>
            <a:pPr algn="just">
              <a:buNone/>
            </a:pPr>
            <a:r>
              <a:rPr lang="fa-IR" sz="2300" dirty="0" smtClean="0">
                <a:cs typeface="B Titr" pitchFamily="2" charset="-78"/>
              </a:rPr>
              <a:t>بنابراین: وجود اعتبار مصوب و تخصیص اعتبار مهمتر از حتی قانون می‌باشد.</a:t>
            </a:r>
            <a:endParaRPr lang="en-US" sz="2300" dirty="0" smtClean="0">
              <a:cs typeface="B Titr" pitchFamily="2" charset="-78"/>
            </a:endParaRPr>
          </a:p>
          <a:p>
            <a:pPr algn="just">
              <a:buNone/>
            </a:pPr>
            <a:endParaRPr lang="fa-IR" sz="2300" dirty="0">
              <a:cs typeface="B Titr" pitchFamily="2"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fa-IR" dirty="0"/>
          </a:p>
        </p:txBody>
      </p:sp>
      <p:sp>
        <p:nvSpPr>
          <p:cNvPr id="3" name="Content Placeholder 2"/>
          <p:cNvSpPr>
            <a:spLocks noGrp="1"/>
          </p:cNvSpPr>
          <p:nvPr>
            <p:ph idx="1"/>
          </p:nvPr>
        </p:nvSpPr>
        <p:spPr>
          <a:xfrm>
            <a:off x="1435608" y="357166"/>
            <a:ext cx="7498080" cy="5891234"/>
          </a:xfrm>
        </p:spPr>
        <p:txBody>
          <a:bodyPr>
            <a:normAutofit/>
          </a:bodyPr>
          <a:lstStyle/>
          <a:p>
            <a:pPr algn="just">
              <a:buNone/>
            </a:pPr>
            <a:r>
              <a:rPr lang="fa-IR" sz="2300" b="1" dirty="0" smtClean="0">
                <a:cs typeface="B Titr" pitchFamily="2" charset="-78"/>
              </a:rPr>
              <a:t>ماده 93 قانون محاسبات عمومی</a:t>
            </a:r>
            <a:r>
              <a:rPr lang="fa-IR" sz="2300" dirty="0" smtClean="0">
                <a:cs typeface="B Titr" pitchFamily="2" charset="-78"/>
              </a:rPr>
              <a:t>: در صورتی که براساس گواهی خلاف واقع ذیحساب نسبت به تأمین اعتبار و یا اقدام یا دستور وزیر یا رئیس مؤسسه دولتی یا مقامات مجاز از طرف آنها زائد بر اعتبار مصوب و یا بر خلاف قانون وجهی پرداخت یا تعهدی علیه دولت امضا شود هر یک از این تخلفات در حکم تصرف غیرقانونی در وجوه و اموال دولتی محسوب می‌گردد.»</a:t>
            </a:r>
            <a:endParaRPr lang="en-US" sz="2300" dirty="0" smtClean="0">
              <a:cs typeface="B Titr" pitchFamily="2" charset="-78"/>
            </a:endParaRPr>
          </a:p>
          <a:p>
            <a:pPr algn="just">
              <a:buNone/>
            </a:pPr>
            <a:r>
              <a:rPr lang="fa-IR" sz="2300" b="1" dirty="0" smtClean="0">
                <a:cs typeface="B Titr" pitchFamily="2" charset="-78"/>
              </a:rPr>
              <a:t>مطابق ماده 94 قانون محاسبات عمومی</a:t>
            </a:r>
            <a:r>
              <a:rPr lang="fa-IR" sz="2300" dirty="0" smtClean="0">
                <a:cs typeface="B Titr" pitchFamily="2" charset="-78"/>
              </a:rPr>
              <a:t>- وزارت امور اقتصادی و دارایی مکلف است با رعایت قوانین و مقررات نسبت به ایجاد وحدت رویه در مورد اعمال نظارت قبل از خرج اقدام نماید.</a:t>
            </a:r>
            <a:endParaRPr lang="en-US" sz="2300" dirty="0" smtClean="0">
              <a:cs typeface="B Titr" pitchFamily="2" charset="-78"/>
            </a:endParaRPr>
          </a:p>
          <a:p>
            <a:pPr algn="just">
              <a:buNone/>
            </a:pPr>
            <a:r>
              <a:rPr lang="fa-IR" sz="2300" b="1" dirty="0" smtClean="0">
                <a:cs typeface="B Titr" pitchFamily="2" charset="-78"/>
              </a:rPr>
              <a:t>ماده 137 قانون محاسبات عمومی کشور</a:t>
            </a:r>
            <a:r>
              <a:rPr lang="fa-IR" sz="2300" dirty="0" smtClean="0">
                <a:cs typeface="B Titr" pitchFamily="2" charset="-78"/>
              </a:rPr>
              <a:t>- وزارتخانه‌ها و مؤسسات دولتی و شرکت‌های دولتی و مؤسسات و نهادهای عمومی غیردولتی مکلفند کلیه اطلاعات مالی مورد درخواست وزارت امور اقتصادی و دارائی را که در اجرای این قانون برای انجام وظایف خود لازم بداند مستقیماً در اختیار وزارت مذکور قرار دهند.</a:t>
            </a:r>
            <a:endParaRPr lang="en-US" sz="2300" dirty="0" smtClean="0">
              <a:cs typeface="B Titr" pitchFamily="2" charset="-78"/>
            </a:endParaRPr>
          </a:p>
          <a:p>
            <a:pPr algn="just">
              <a:buNone/>
            </a:pPr>
            <a:endParaRPr lang="fa-IR" sz="2300" dirty="0">
              <a:cs typeface="B Titr" pitchFamily="2"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a:bodyPr>
          <a:lstStyle/>
          <a:p>
            <a:pPr algn="just">
              <a:buNone/>
            </a:pPr>
            <a:r>
              <a:rPr lang="fa-IR" sz="3000" b="1" dirty="0" smtClean="0">
                <a:effectLst>
                  <a:outerShdw blurRad="38100" dist="38100" dir="2700000" algn="tl">
                    <a:srgbClr val="000000">
                      <a:alpha val="43137"/>
                    </a:srgbClr>
                  </a:outerShdw>
                </a:effectLst>
                <a:cs typeface="B Titr" pitchFamily="2" charset="-78"/>
              </a:rPr>
              <a:t>فصل چهارم- تنظیم حساب و تفریغ بودجه و گزارش عملیات انجام شده دستگاه‌ها</a:t>
            </a:r>
            <a:endParaRPr lang="en-US" sz="3000" dirty="0" smtClean="0">
              <a:effectLst>
                <a:outerShdw blurRad="38100" dist="38100" dir="2700000" algn="tl">
                  <a:srgbClr val="000000">
                    <a:alpha val="43137"/>
                  </a:srgbClr>
                </a:outerShdw>
              </a:effectLst>
              <a:cs typeface="B Titr" pitchFamily="2" charset="-78"/>
            </a:endParaRPr>
          </a:p>
          <a:p>
            <a:pPr algn="just">
              <a:buNone/>
            </a:pPr>
            <a:r>
              <a:rPr lang="fa-IR" sz="2300" dirty="0" smtClean="0">
                <a:effectLst>
                  <a:outerShdw blurRad="38100" dist="38100" dir="2700000" algn="tl">
                    <a:srgbClr val="000000">
                      <a:alpha val="43137"/>
                    </a:srgbClr>
                  </a:outerShdw>
                </a:effectLst>
                <a:cs typeface="B Titr" pitchFamily="2" charset="-78"/>
              </a:rPr>
              <a:t>مواد 95، 96، 100 و 132 قانون محاسبات عمومی و ماده 213 قانون برنامه پنجم توسعه احکام مربوط به این فصل می‌باشند. دستگاه‌های اجرایی پس از امور مالی و محاسباتی و دریافت‌ها و پرداخت‌ها مکلفند صورت‌های مالی خود را مطابق احکام زیر تهیه نمایند.</a:t>
            </a:r>
            <a:endParaRPr lang="en-US" sz="2300" dirty="0" smtClean="0">
              <a:effectLst>
                <a:outerShdw blurRad="38100" dist="38100" dir="2700000" algn="tl">
                  <a:srgbClr val="000000">
                    <a:alpha val="43137"/>
                  </a:srgbClr>
                </a:outerShdw>
              </a:effectLst>
              <a:cs typeface="B Titr" pitchFamily="2" charset="-78"/>
            </a:endParaRPr>
          </a:p>
          <a:p>
            <a:pPr algn="just">
              <a:buNone/>
            </a:pPr>
            <a:r>
              <a:rPr lang="fa-IR" sz="2300" b="1" dirty="0" smtClean="0">
                <a:effectLst>
                  <a:outerShdw blurRad="38100" dist="38100" dir="2700000" algn="tl">
                    <a:srgbClr val="000000">
                      <a:alpha val="43137"/>
                    </a:srgbClr>
                  </a:outerShdw>
                </a:effectLst>
                <a:cs typeface="B Titr" pitchFamily="2" charset="-78"/>
              </a:rPr>
              <a:t>ماده 95 قانون محاسبات عمومی</a:t>
            </a:r>
            <a:r>
              <a:rPr lang="fa-IR" sz="2300" dirty="0" smtClean="0">
                <a:effectLst>
                  <a:outerShdw blurRad="38100" dist="38100" dir="2700000" algn="tl">
                    <a:srgbClr val="000000">
                      <a:alpha val="43137"/>
                    </a:srgbClr>
                  </a:outerShdw>
                </a:effectLst>
                <a:cs typeface="B Titr" pitchFamily="2" charset="-78"/>
              </a:rPr>
              <a:t>: کلیه ذیحسابان وزارتخانه‌ها مؤسسات دولتی مکلفند نسخه اول صورتحساب دریافت و پرداخت هر ماه را همراه با اصل اسناد مدارک مربوط منتهی تا آخر ماه بعد و حساب نهائی هر سال را حداکثر تا پایان خردادماه سال بعد به ترتیبی که در اجرای ماده 39 قانون دیوان محاسبات کشور مقرر می‌شود به دیوان مذکور تحویل و نسخه دوم صورتحساب‌های مذکور را بدون ضمیمه کردن اسناد و مدارک به نحوی که وزارت امور اقتصادی و دارائی معین می‌کند به وزارت نامبرده ارسال نماید.</a:t>
            </a:r>
            <a:endParaRPr lang="en-US" sz="2300" dirty="0" smtClean="0">
              <a:effectLst>
                <a:outerShdw blurRad="38100" dist="38100" dir="2700000" algn="tl">
                  <a:srgbClr val="000000">
                    <a:alpha val="43137"/>
                  </a:srgbClr>
                </a:outerShdw>
              </a:effectLst>
              <a:cs typeface="B Titr" pitchFamily="2" charset="-78"/>
            </a:endParaRPr>
          </a:p>
          <a:p>
            <a:endParaRPr lang="fa-IR" dirty="0">
              <a:effectLst>
                <a:outerShdw blurRad="38100" dist="38100" dir="2700000" algn="tl">
                  <a:srgbClr val="000000">
                    <a:alpha val="43137"/>
                  </a:srgbClr>
                </a:outerShdw>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a:bodyPr>
          <a:lstStyle/>
          <a:p>
            <a:pPr algn="just">
              <a:buNone/>
            </a:pPr>
            <a:endParaRPr lang="fa-IR" sz="2300" b="1" dirty="0" smtClean="0">
              <a:cs typeface="B Titr" pitchFamily="2" charset="-78"/>
            </a:endParaRPr>
          </a:p>
          <a:p>
            <a:pPr algn="just">
              <a:buNone/>
            </a:pPr>
            <a:r>
              <a:rPr lang="fa-IR" sz="2300" b="1" dirty="0" smtClean="0">
                <a:cs typeface="B Titr" pitchFamily="2" charset="-78"/>
              </a:rPr>
              <a:t>توضیح اینکه باستناد اصلاح مواد 63 و 4 قانون محاسبات</a:t>
            </a:r>
            <a:r>
              <a:rPr lang="fa-IR" sz="2300" dirty="0" smtClean="0">
                <a:cs typeface="B Titr" pitchFamily="2" charset="-78"/>
              </a:rPr>
              <a:t> مهلت تهیه صورت‌های مالی نهائی اعتبارات هزینه‌ای پایان فروردین سال بعد و مهلت تهیه و تنظیم صورتحساب دریافت و پرداخت تملک دارایی‌های سرمایه‌ای تا پایان مردادماه سال بعد تمدید شده است.</a:t>
            </a:r>
            <a:endParaRPr lang="en-US" sz="2300" dirty="0" smtClean="0">
              <a:cs typeface="B Titr" pitchFamily="2" charset="-78"/>
            </a:endParaRPr>
          </a:p>
          <a:p>
            <a:pPr algn="just">
              <a:buNone/>
            </a:pPr>
            <a:r>
              <a:rPr lang="fa-IR" sz="2300" b="1" dirty="0" smtClean="0">
                <a:cs typeface="B Titr" pitchFamily="2" charset="-78"/>
              </a:rPr>
              <a:t>ماده 100 قانون محاسبات عمومی</a:t>
            </a:r>
            <a:r>
              <a:rPr lang="fa-IR" sz="2300" dirty="0" smtClean="0">
                <a:cs typeface="B Titr" pitchFamily="2" charset="-78"/>
              </a:rPr>
              <a:t>- طبق ماده 100 قانون محاسبات عمومی- صورتحساب دریافت و پرداخت مؤسسات و نهادی عمومی غیردولتی براساس دستورالعمل وزارت امور اقتصادی و دارایی بایستی تا پایان شهریورماه سال بعد تهیه و به دستگاه‌های ذیصلاح ارائه نمایند.</a:t>
            </a:r>
            <a:endParaRPr lang="en-US" sz="2300" dirty="0" smtClean="0">
              <a:cs typeface="B Titr" pitchFamily="2" charset="-78"/>
            </a:endParaRPr>
          </a:p>
          <a:p>
            <a:pPr algn="just">
              <a:buNone/>
            </a:pPr>
            <a:r>
              <a:rPr lang="fa-IR" sz="2300" dirty="0" smtClean="0">
                <a:cs typeface="B Titr" pitchFamily="2" charset="-78"/>
              </a:rPr>
              <a:t>توضیح اینکه: صورتحساب‌های موضوع این ماده صرفاً مربوط به وجوهی است که این دستگاه‌ها از بودجه کل کشور دریافت می‌نمایند.</a:t>
            </a:r>
            <a:endParaRPr lang="en-US" sz="2300" dirty="0" smtClean="0">
              <a:cs typeface="B Titr" pitchFamily="2" charset="-78"/>
            </a:endParaRPr>
          </a:p>
          <a:p>
            <a:pPr algn="just">
              <a:buNone/>
            </a:pPr>
            <a:endParaRPr lang="fa-IR" sz="2300" dirty="0">
              <a:cs typeface="B Titr" pitchFamily="2"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4110" cy="6034110"/>
          </a:xfrm>
        </p:spPr>
        <p:txBody>
          <a:bodyPr>
            <a:normAutofit/>
          </a:bodyPr>
          <a:lstStyle/>
          <a:p>
            <a:pPr algn="just">
              <a:buNone/>
            </a:pPr>
            <a:r>
              <a:rPr lang="fa-IR" sz="3000" dirty="0" smtClean="0">
                <a:cs typeface="B Titr" pitchFamily="2" charset="-78"/>
              </a:rPr>
              <a:t>ماده132 قانون محاسبات عمومی- صورت‌های مالی شرکت‌های دولتی</a:t>
            </a:r>
            <a:endParaRPr lang="fa-IR" sz="3000" dirty="0" smtClean="0">
              <a:solidFill>
                <a:schemeClr val="tx2">
                  <a:lumMod val="50000"/>
                </a:schemeClr>
              </a:solidFill>
              <a:cs typeface="B Titr" pitchFamily="2" charset="-78"/>
            </a:endParaRPr>
          </a:p>
          <a:p>
            <a:pPr algn="just">
              <a:buNone/>
            </a:pPr>
            <a:r>
              <a:rPr lang="fa-IR" sz="2300" dirty="0" smtClean="0">
                <a:solidFill>
                  <a:schemeClr val="tx2">
                    <a:lumMod val="50000"/>
                  </a:schemeClr>
                </a:solidFill>
                <a:cs typeface="B Titr" pitchFamily="2" charset="-78"/>
              </a:rPr>
              <a:t>شرکت‌های دولتی و بانک‌ها و شرکت‌های بیمه دولتی طبق حکم ماده 132 و تبصره‌های آن مکلفند حداکثر صورت‌های مالی هر سال از منابع داخلی خود را تا پایان خردادماه سال بعد و صورت‌های مالی طرح‌های تملک سرمایه‌ای را تا پایان مردادماه سال بعد تهیه و به حسابرس و بازرس منتخب مجمع عمومی (سازمان حسابرسی) تحویل نمایند.</a:t>
            </a:r>
            <a:endParaRPr lang="en-US" sz="2300" dirty="0" smtClean="0">
              <a:solidFill>
                <a:schemeClr val="tx2">
                  <a:lumMod val="50000"/>
                </a:schemeClr>
              </a:solidFill>
              <a:cs typeface="B Titr" pitchFamily="2" charset="-78"/>
            </a:endParaRPr>
          </a:p>
          <a:p>
            <a:pPr algn="just">
              <a:buNone/>
            </a:pPr>
            <a:endParaRPr lang="en-US" sz="2300" dirty="0" smtClean="0">
              <a:solidFill>
                <a:schemeClr val="tx2">
                  <a:lumMod val="50000"/>
                </a:schemeClr>
              </a:solidFill>
              <a:cs typeface="B Titr" pitchFamily="2" charset="-78"/>
            </a:endParaRPr>
          </a:p>
          <a:p>
            <a:pPr algn="just">
              <a:buNone/>
            </a:pPr>
            <a:r>
              <a:rPr lang="fa-IR" sz="2300" dirty="0" smtClean="0">
                <a:solidFill>
                  <a:schemeClr val="tx2">
                    <a:lumMod val="50000"/>
                  </a:schemeClr>
                </a:solidFill>
                <a:cs typeface="B Titr" pitchFamily="2" charset="-78"/>
              </a:rPr>
              <a:t>سازمان حسابرسی حداکثر دو ماه فرصت دارد که گزارش حسابرسی و وظایف بازرس قانونی را تهیه و به مجمع عمومی ارائه نماید. </a:t>
            </a:r>
          </a:p>
          <a:p>
            <a:pPr algn="just">
              <a:buNone/>
            </a:pPr>
            <a:endParaRPr lang="en-US" sz="2300" dirty="0" smtClean="0">
              <a:solidFill>
                <a:schemeClr val="tx2">
                  <a:lumMod val="50000"/>
                </a:schemeClr>
              </a:solidFill>
              <a:cs typeface="B Titr" pitchFamily="2" charset="-78"/>
            </a:endParaRPr>
          </a:p>
          <a:p>
            <a:pPr algn="just">
              <a:buNone/>
            </a:pPr>
            <a:r>
              <a:rPr lang="fa-IR" sz="2300" dirty="0" smtClean="0">
                <a:solidFill>
                  <a:schemeClr val="tx2">
                    <a:lumMod val="50000"/>
                  </a:schemeClr>
                </a:solidFill>
                <a:cs typeface="B Titr" pitchFamily="2" charset="-78"/>
              </a:rPr>
              <a:t>توضیح- دستگاه‌های اجرایی محلی و استانی تابع مقررات دستگاه‌های مرکزی خود می‌باشند و صورت‌های مالی را باید مطابق یکی از مواد ذکر تهیه و حسابرسان و بازرسان ارائه نمایند.</a:t>
            </a:r>
          </a:p>
          <a:p>
            <a:pPr algn="just"/>
            <a:endParaRPr lang="en-US" sz="2300" dirty="0" smtClean="0">
              <a:solidFill>
                <a:schemeClr val="tx2">
                  <a:lumMod val="50000"/>
                </a:schemeClr>
              </a:solidFill>
              <a:cs typeface="B Titr" pitchFamily="2" charset="-78"/>
            </a:endParaRPr>
          </a:p>
          <a:p>
            <a:pPr algn="just"/>
            <a:endParaRPr lang="en-US" sz="2300" dirty="0" smtClean="0">
              <a:cs typeface="B Titr" pitchFamily="2" charset="-78"/>
            </a:endParaRPr>
          </a:p>
          <a:p>
            <a:endParaRPr lang="en-US" sz="2300" dirty="0">
              <a:cs typeface="B Titr" pitchFamily="2" charset="-7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a:bodyPr>
          <a:lstStyle/>
          <a:p>
            <a:pPr>
              <a:buNone/>
            </a:pPr>
            <a:r>
              <a:rPr lang="fa-IR" sz="3000" dirty="0" smtClean="0">
                <a:cs typeface="B Titr" pitchFamily="2" charset="-78"/>
              </a:rPr>
              <a:t>گزارش عملیاتی</a:t>
            </a:r>
          </a:p>
          <a:p>
            <a:pPr>
              <a:buNone/>
            </a:pPr>
            <a:endParaRPr lang="en-US" sz="3000" dirty="0" smtClean="0">
              <a:cs typeface="B Titr" pitchFamily="2" charset="-78"/>
            </a:endParaRPr>
          </a:p>
          <a:p>
            <a:pPr algn="just">
              <a:buNone/>
            </a:pPr>
            <a:r>
              <a:rPr lang="fa-IR" sz="2300" b="1" dirty="0" smtClean="0">
                <a:cs typeface="B Titr" pitchFamily="2" charset="-78"/>
              </a:rPr>
              <a:t>ماده 96 قانون محاسبات عمومی</a:t>
            </a:r>
            <a:r>
              <a:rPr lang="fa-IR" sz="2300" dirty="0" smtClean="0">
                <a:cs typeface="B Titr" pitchFamily="2" charset="-78"/>
              </a:rPr>
              <a:t>: دستگاه‌های اجرایی مکلفند به ترتیبی که هیات وزیران معین خواهد نمود حداکثر ظرف مدت شش ماه پس از پایان هر سال مالی گزارش عملیات انجام شده طی آن سال را براساس اهداف پیش‌بینی شده در بودجه مصوب به دیوان محاسبات کشور و وزارت برنامه و بودجه و وزارت امور اقتصادی و دارایی ارسال دارند.</a:t>
            </a:r>
          </a:p>
          <a:p>
            <a:pPr algn="just">
              <a:buNone/>
            </a:pPr>
            <a:endParaRPr lang="en-US" sz="2300" dirty="0" smtClean="0">
              <a:cs typeface="B Titr" pitchFamily="2" charset="-78"/>
            </a:endParaRPr>
          </a:p>
          <a:p>
            <a:pPr algn="just">
              <a:buNone/>
            </a:pPr>
            <a:r>
              <a:rPr lang="fa-IR" sz="2300" b="1" dirty="0" smtClean="0">
                <a:cs typeface="B Titr" pitchFamily="2" charset="-78"/>
              </a:rPr>
              <a:t>ماده 213 قانون برنامه پنجم</a:t>
            </a:r>
            <a:r>
              <a:rPr lang="fa-IR" sz="2300" dirty="0" smtClean="0">
                <a:cs typeface="B Titr" pitchFamily="2" charset="-78"/>
              </a:rPr>
              <a:t>- به منظور حُسن اجرای قانون برنامه و ارزیابی میزان پیشرفت کشور در چهارچوب سیاست‌های کلی برنامه، دستگاه‌های اجرایی مکلفند تا پایان شهریورماه هر سال گزارشی از عملکرد هر یک از مواد ذی‌ربط سال قبل را به معاونت تسلیم نمایند.</a:t>
            </a:r>
            <a:endParaRPr lang="en-US" sz="2300" dirty="0">
              <a:cs typeface="B Titr" pitchFamily="2" charset="-7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565548" cy="5962672"/>
          </a:xfrm>
        </p:spPr>
        <p:txBody>
          <a:bodyPr>
            <a:normAutofit/>
          </a:bodyPr>
          <a:lstStyle/>
          <a:p>
            <a:endParaRPr lang="fa-IR" sz="2300" dirty="0" smtClean="0">
              <a:cs typeface="B Titr" pitchFamily="2" charset="-78"/>
            </a:endParaRPr>
          </a:p>
          <a:p>
            <a:pPr algn="just">
              <a:buNone/>
            </a:pPr>
            <a:r>
              <a:rPr lang="fa-IR" sz="2300" dirty="0" smtClean="0">
                <a:cs typeface="B Titr" pitchFamily="2" charset="-78"/>
              </a:rPr>
              <a:t>«معاونت موظف است گزارش عملکرد مذکور را همراه با نظرات خود و بررسی مواد برنامه و شاخص‌ها و متغیرهای مربوط به رئیس‌جمهور ارائه نماید. رئیس‌جمهور مکلف است گزارش مذکور را همزمان با لایحه بودجه سالیانه تا پانزدهم آذرماه هر سال به مجلس شورای اسلامی ارائه و خلاصه آن را در جلسه علنی به اطلاع نمایندگان برساند.»</a:t>
            </a:r>
          </a:p>
          <a:p>
            <a:pPr algn="just">
              <a:buNone/>
            </a:pPr>
            <a:endParaRPr lang="en-US" sz="2300" dirty="0" smtClean="0">
              <a:cs typeface="B Titr" pitchFamily="2" charset="-78"/>
            </a:endParaRPr>
          </a:p>
          <a:p>
            <a:pPr algn="just">
              <a:buNone/>
            </a:pPr>
            <a:r>
              <a:rPr lang="fa-IR" sz="2300" dirty="0" smtClean="0">
                <a:cs typeface="B Titr" pitchFamily="2" charset="-78"/>
              </a:rPr>
              <a:t>توضیح اینکه: بعد از 26 سال از تصویب قانون محاسبات عمومی تاکنون حتی برای یکسال نیز ماده 96 قانون محاسبات اجرا نشده است و دلیل آن می‌تواند عدم تعیین و ابلاغ دستورالعمل هیدت وزیران باشد. در خصوص ماده 213 نیز در سال 91 عملکرد سال 90 به مجلس شورای اسلامی تسلیم نشده است.</a:t>
            </a:r>
            <a:endParaRPr lang="en-US" sz="2300" dirty="0" smtClean="0">
              <a:cs typeface="B Titr" pitchFamily="2" charset="-78"/>
            </a:endParaRPr>
          </a:p>
          <a:p>
            <a:pPr algn="just">
              <a:buNone/>
            </a:pPr>
            <a:r>
              <a:rPr lang="fa-IR" dirty="0" smtClean="0"/>
              <a:t/>
            </a:r>
            <a:br>
              <a:rPr lang="fa-IR" dirty="0" smtClean="0"/>
            </a:br>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14314"/>
            <a:ext cx="7929618" cy="6143644"/>
          </a:xfrm>
        </p:spPr>
        <p:txBody>
          <a:bodyPr>
            <a:noAutofit/>
          </a:bodyPr>
          <a:lstStyle/>
          <a:p>
            <a:pPr algn="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2- بودجه شرکت‌های دولتی و بانک‌ها شامل پیش‌بینی درآمدها و سایر منابع تأمین اعتبار</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3- بودجه مؤسساتی که تحت عنوانی غیر از عناوین فوق در بودجه کل کشور منظور می‌شود.»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مسؤولیت تهیه و تنظیم بودجه کل کشور باستناد اصل 126 قانون اساسی بعهده رئیس جمهور می‌باشد که می‌تواند به اشخاص دیگری تفویض نماید و مسؤولیت بررسی و تصویب بودجه با مجلس شورای اسلامی می‌باشد.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 طبق تبصره 48 قانون بودجه سال 1380 کل کشور نحوه تهیه و تنظیم بودجه قرار شد از سال 1381 به روش عملیاتی- برنامه‌ای تغییر نماید و بر همین اساس سیستم </a:t>
            </a:r>
            <a:r>
              <a:rPr lang="en-US" sz="2300" dirty="0" smtClean="0">
                <a:solidFill>
                  <a:schemeClr val="tx1"/>
                </a:solidFill>
                <a:effectLst/>
                <a:cs typeface="B Titr" pitchFamily="2" charset="-78"/>
              </a:rPr>
              <a:t>G.F.S</a:t>
            </a:r>
            <a:r>
              <a:rPr lang="fa-IR" sz="2300" dirty="0" smtClean="0">
                <a:solidFill>
                  <a:schemeClr val="tx1"/>
                </a:solidFill>
                <a:effectLst/>
                <a:cs typeface="B Titr" pitchFamily="2" charset="-78"/>
              </a:rPr>
              <a:t> (نظام آمارهای دولت) که توسط بانک جهانی و صندوق بین‌المللی پول توصیه شده بود ترجمه و ملاک قرار گرفت که البته صرفاً به صورت شکلی و با تغییر عناوین و برخی شفافیت‌ها بین درآمدها و سایر منابع عمل شد. تأکید سیستم بر روش حسابداری تعهدی بجای حسابداری نقدی بود که به فراموشی سپرده شد از سال 1381 به بعد عناوین کلان جداول تشکیل دهنده منابع و مصارف یا دریافت‌ها و پرداخت‌ها به شرح زیر:</a:t>
            </a:r>
            <a:endParaRPr lang="en-US" sz="23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22672" cy="5962672"/>
          </a:xfrm>
        </p:spPr>
        <p:txBody>
          <a:bodyPr>
            <a:normAutofit fontScale="92500"/>
          </a:bodyPr>
          <a:lstStyle/>
          <a:p>
            <a:pPr algn="just">
              <a:buNone/>
            </a:pPr>
            <a:r>
              <a:rPr lang="fa-IR" sz="3900" b="1" dirty="0" smtClean="0">
                <a:cs typeface="B Titr" pitchFamily="2" charset="-78"/>
              </a:rPr>
              <a:t>برنامه آموزشی جلسه چهارم</a:t>
            </a:r>
            <a:endParaRPr lang="en-US" sz="3900" dirty="0" smtClean="0">
              <a:cs typeface="B Titr" pitchFamily="2" charset="-78"/>
            </a:endParaRPr>
          </a:p>
          <a:p>
            <a:pPr algn="just">
              <a:buNone/>
            </a:pPr>
            <a:r>
              <a:rPr lang="fa-IR" b="1" dirty="0" smtClean="0"/>
              <a:t> </a:t>
            </a:r>
            <a:r>
              <a:rPr lang="fa-IR" sz="2500" b="1" dirty="0" smtClean="0">
                <a:cs typeface="B Titr" pitchFamily="2" charset="-78"/>
              </a:rPr>
              <a:t>وظایف و اختیارات دیوان محاسبات کشور</a:t>
            </a:r>
            <a:endParaRPr lang="en-US" sz="2500" dirty="0" smtClean="0">
              <a:cs typeface="B Titr" pitchFamily="2" charset="-78"/>
            </a:endParaRPr>
          </a:p>
          <a:p>
            <a:pPr algn="just">
              <a:buNone/>
            </a:pPr>
            <a:r>
              <a:rPr lang="fa-IR" sz="2500" dirty="0" smtClean="0">
                <a:cs typeface="B Titr" pitchFamily="2" charset="-78"/>
              </a:rPr>
              <a:t>دیوان محاسبات کشور در سال 1290 هجری شمسی تشکیل گردید و وظایف مربوط به نظارت بعد از خرج دستگاه‌هایی که به نحوی از بودجه کل کشور استفاده می‌نمودند را بعهده داشت. تشکیل دیوان براساس اصول 103 قانون اساسی و تعمیم آن بود.</a:t>
            </a:r>
            <a:endParaRPr lang="en-US" sz="2500" dirty="0" smtClean="0">
              <a:cs typeface="B Titr" pitchFamily="2" charset="-78"/>
            </a:endParaRPr>
          </a:p>
          <a:p>
            <a:pPr algn="just">
              <a:buNone/>
            </a:pPr>
            <a:r>
              <a:rPr lang="fa-IR" sz="2500" dirty="0" smtClean="0">
                <a:cs typeface="B Titr" pitchFamily="2" charset="-78"/>
              </a:rPr>
              <a:t>هدف از تشکیل دیوان محاسبات بررسی و کنترل درآمدها و هزینه‌های دولت و مصارف آن مطابق قانون محاسبات عمومی 1289 و سایر قوانین و مقررات دولت از جمله احکام قوانین بودجه بود.</a:t>
            </a:r>
            <a:endParaRPr lang="en-US" sz="2500" dirty="0" smtClean="0">
              <a:cs typeface="B Titr" pitchFamily="2" charset="-78"/>
            </a:endParaRPr>
          </a:p>
          <a:p>
            <a:pPr algn="just">
              <a:buNone/>
            </a:pPr>
            <a:r>
              <a:rPr lang="fa-IR" sz="2500" dirty="0" smtClean="0">
                <a:cs typeface="B Titr" pitchFamily="2" charset="-78"/>
              </a:rPr>
              <a:t>در سال‌های 1312 و 1352 قانون سال 1290 دیوان محاسبات کشور تغییر کلی نمود.</a:t>
            </a:r>
            <a:endParaRPr lang="en-US" sz="2500" dirty="0" smtClean="0">
              <a:cs typeface="B Titr" pitchFamily="2" charset="-78"/>
            </a:endParaRPr>
          </a:p>
          <a:p>
            <a:pPr algn="just">
              <a:buNone/>
            </a:pPr>
            <a:r>
              <a:rPr lang="fa-IR" sz="2500" dirty="0" smtClean="0">
                <a:cs typeface="B Titr" pitchFamily="2" charset="-78"/>
              </a:rPr>
              <a:t>دیوان محاسبات از زمان تشکیل زیر نظر وزارت مالیه و در سال 1352 وزارت امور اقتصادی و دارائی بود رئیس دیوان محاسبات- معاون وزیر امور اقتصادی و دارایی و رئیس شبعه اول مستشاری بود.</a:t>
            </a:r>
            <a:endParaRPr lang="en-US" sz="2500" dirty="0" smtClean="0">
              <a:cs typeface="B Titr" pitchFamily="2" charset="-78"/>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435100" y="357188"/>
            <a:ext cx="7494588" cy="5891212"/>
          </a:xfrm>
        </p:spPr>
        <p:txBody>
          <a:bodyPr>
            <a:normAutofit/>
          </a:bodyPr>
          <a:lstStyle/>
          <a:p>
            <a:endParaRPr lang="fa-IR" sz="2300" b="1" dirty="0" smtClean="0">
              <a:cs typeface="B Titr" pitchFamily="2" charset="-78"/>
            </a:endParaRPr>
          </a:p>
          <a:p>
            <a:endParaRPr lang="fa-IR" sz="2300" b="1" dirty="0" smtClean="0">
              <a:cs typeface="B Titr" pitchFamily="2" charset="-78"/>
            </a:endParaRPr>
          </a:p>
          <a:p>
            <a:pPr algn="just">
              <a:buNone/>
            </a:pPr>
            <a:r>
              <a:rPr lang="fa-IR" sz="2300" b="1" dirty="0" smtClean="0">
                <a:cs typeface="B Titr" pitchFamily="2" charset="-78"/>
              </a:rPr>
              <a:t>طبق اصل 54 قانون اساسی جمهوری اسلامی ایران دیوان محاسبات بعد از انقلاب</a:t>
            </a:r>
            <a:r>
              <a:rPr lang="fa-IR" sz="2300" dirty="0" smtClean="0">
                <a:cs typeface="B Titr" pitchFamily="2" charset="-78"/>
              </a:rPr>
              <a:t> زیر مجموعه مجلس شورای اسلامی قرار گرفت. </a:t>
            </a:r>
            <a:r>
              <a:rPr lang="fa-IR" sz="2300" b="1" dirty="0" smtClean="0">
                <a:cs typeface="B Titr" pitchFamily="2" charset="-78"/>
              </a:rPr>
              <a:t>متن اصل 54 بشرح ذیل است</a:t>
            </a:r>
            <a:r>
              <a:rPr lang="fa-IR" sz="2300" dirty="0" smtClean="0">
                <a:cs typeface="B Titr" pitchFamily="2" charset="-78"/>
              </a:rPr>
              <a:t>:</a:t>
            </a:r>
          </a:p>
          <a:p>
            <a:pPr algn="just">
              <a:buNone/>
            </a:pPr>
            <a:endParaRPr lang="en-US" sz="2300" dirty="0" smtClean="0">
              <a:cs typeface="B Titr" pitchFamily="2" charset="-78"/>
            </a:endParaRPr>
          </a:p>
          <a:p>
            <a:pPr algn="just">
              <a:buNone/>
            </a:pPr>
            <a:r>
              <a:rPr lang="fa-IR" sz="2300" dirty="0" smtClean="0">
                <a:cs typeface="B Titr" pitchFamily="2" charset="-78"/>
              </a:rPr>
              <a:t>«دیوان محاسبات کشور مستقیماً زیر نظر مجلس شورای اسلامی می‌باشد. سازمان و ارداه امور آن در تهران و مراکز استان‌ها به موجب قانون تعیین خواهد شد.»</a:t>
            </a:r>
          </a:p>
          <a:p>
            <a:pPr algn="just">
              <a:buNone/>
            </a:pPr>
            <a:endParaRPr lang="en-US" sz="2300" dirty="0" smtClean="0">
              <a:cs typeface="B Titr" pitchFamily="2" charset="-78"/>
            </a:endParaRPr>
          </a:p>
          <a:p>
            <a:pPr algn="just">
              <a:buNone/>
            </a:pPr>
            <a:r>
              <a:rPr lang="fa-IR" sz="2300" dirty="0" smtClean="0">
                <a:cs typeface="B Titr" pitchFamily="2" charset="-78"/>
              </a:rPr>
              <a:t>وظایف و اختیارات و مسئولیت‌های دیوان محاسبات در اصل (55) قانون اساسی جمهوری اسلامی ایران به شرح ذیل می‌باشد:</a:t>
            </a:r>
            <a:endParaRPr lang="en-US" sz="2300" dirty="0" smtClean="0">
              <a:cs typeface="B Titr" pitchFamily="2" charset="-78"/>
            </a:endParaRPr>
          </a:p>
          <a:p>
            <a:pPr algn="just">
              <a:buNone/>
            </a:pPr>
            <a:r>
              <a:rPr lang="fa-IR" dirty="0" smtClean="0"/>
              <a:t> </a:t>
            </a:r>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435100" y="357188"/>
            <a:ext cx="7494588" cy="5891212"/>
          </a:xfrm>
        </p:spPr>
        <p:txBody>
          <a:bodyPr>
            <a:normAutofit fontScale="92500" lnSpcReduction="10000"/>
          </a:bodyPr>
          <a:lstStyle/>
          <a:p>
            <a:pPr>
              <a:buNone/>
            </a:pPr>
            <a:r>
              <a:rPr lang="fa-IR" sz="3000" b="1" dirty="0" smtClean="0">
                <a:cs typeface="B Titr" pitchFamily="2" charset="-78"/>
              </a:rPr>
              <a:t>اصل پنجاه و پنجم</a:t>
            </a:r>
          </a:p>
          <a:p>
            <a:pPr>
              <a:buNone/>
            </a:pPr>
            <a:r>
              <a:rPr lang="fa-IR" sz="2300" dirty="0" smtClean="0">
                <a:cs typeface="B Titr" pitchFamily="2" charset="-78"/>
              </a:rPr>
              <a:t>«</a:t>
            </a:r>
            <a:r>
              <a:rPr lang="fa-IR" sz="2500" dirty="0" smtClean="0">
                <a:cs typeface="B Titr" pitchFamily="2" charset="-78"/>
              </a:rPr>
              <a:t>دیوان محاسبات به کلیه حساب‌های وزارتخانه‌ها، مؤسسات، شرکت‌های دولتی و سایر دستگاه‌هایی که به نحوی از انحاء از بودجه کل کشور استفاده می‌کنند به ترتیبی که قانون مقرر می‌دارد رسیدگی یا حسابرسی می‌نماید که هیچ هزینه‌ای از اعتبارات مصوب تجازو نکرده و هر وجهی در محل خود به مصرف رسیده باشد. دیوان محاسبات حساب‌ها و اسناد مدارک مربوطه را برابر قانون جمع‌آوری و گزارش تفریغ بودجه هر سال را به انضمام نظرات خود به مجلس شورای اسلامی تسلیم می‌نماید. این گزارش باید در دسترس عموم گذاشته شود.»</a:t>
            </a:r>
            <a:endParaRPr lang="en-US" sz="2500" dirty="0" smtClean="0">
              <a:cs typeface="B Titr" pitchFamily="2" charset="-78"/>
            </a:endParaRPr>
          </a:p>
          <a:p>
            <a:pPr>
              <a:buNone/>
            </a:pPr>
            <a:r>
              <a:rPr lang="fa-IR" sz="2500" dirty="0" smtClean="0">
                <a:cs typeface="B Titr" pitchFamily="2" charset="-78"/>
              </a:rPr>
              <a:t>خلاصه این دو اصل می‌گویند:</a:t>
            </a:r>
            <a:endParaRPr lang="en-US" sz="2500" dirty="0" smtClean="0">
              <a:cs typeface="B Titr" pitchFamily="2" charset="-78"/>
            </a:endParaRPr>
          </a:p>
          <a:p>
            <a:pPr lvl="0">
              <a:buNone/>
            </a:pPr>
            <a:r>
              <a:rPr lang="fa-IR" sz="2500" dirty="0" smtClean="0">
                <a:cs typeface="B Titr" pitchFamily="2" charset="-78"/>
              </a:rPr>
              <a:t>دیوان محاسبات زیر نظر مستقیم مجلس قرار دارد و حکم صحیحی است چرا؟</a:t>
            </a:r>
            <a:endParaRPr lang="en-US" sz="2500" dirty="0" smtClean="0">
              <a:cs typeface="B Titr" pitchFamily="2" charset="-78"/>
            </a:endParaRPr>
          </a:p>
          <a:p>
            <a:pPr>
              <a:buNone/>
            </a:pPr>
            <a:r>
              <a:rPr lang="fa-IR" sz="2500" dirty="0" smtClean="0">
                <a:cs typeface="B Titr" pitchFamily="2" charset="-78"/>
              </a:rPr>
              <a:t>می‌دانیم بودجه کل کشور توسط دولت تهیه و تنظیم (اصول 52 و 126 قانون اساسی) و به صورت لایحه به مجلس تسلیم می‌شود (تنها قانونی که از طریق لایحه در مجلس بررسی می‌شود بودجه کل کشور است.)</a:t>
            </a:r>
            <a:endParaRPr lang="en-US" sz="2500" dirty="0">
              <a:cs typeface="B Titr" pitchFamily="2" charset="-78"/>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fontScale="92500" lnSpcReduction="10000"/>
          </a:bodyPr>
          <a:lstStyle/>
          <a:p>
            <a:pPr lvl="0">
              <a:buNone/>
            </a:pPr>
            <a:r>
              <a:rPr lang="fa-IR" sz="2500" dirty="0" smtClean="0">
                <a:cs typeface="B Titr" pitchFamily="2" charset="-78"/>
              </a:rPr>
              <a:t>مجلس شورای اسلامی طبق اصل 58 قانون اساسی و سایر اصل مرتبط لایحه بودجه را تصویب و پس از تأیید شورای نگهبان بصورت قانون ابلاغ می‌گردد.</a:t>
            </a:r>
            <a:endParaRPr lang="en-US" sz="2500" dirty="0" smtClean="0">
              <a:cs typeface="B Titr" pitchFamily="2" charset="-78"/>
            </a:endParaRPr>
          </a:p>
          <a:p>
            <a:pPr lvl="0">
              <a:buNone/>
            </a:pPr>
            <a:r>
              <a:rPr lang="fa-IR" sz="2500" dirty="0" smtClean="0">
                <a:cs typeface="B Titr" pitchFamily="2" charset="-78"/>
              </a:rPr>
              <a:t>مرکز دیوان محاسبات کشور در تهران است و در 31 استان کشور (در حال حاضر) اداره کل دیوان محاسبات استان‌ها با سمت مدیرکل دارد. در شهرستان‌های استان فاقد تشکیلات است.</a:t>
            </a:r>
            <a:endParaRPr lang="en-US" sz="2500" dirty="0" smtClean="0">
              <a:cs typeface="B Titr" pitchFamily="2" charset="-78"/>
            </a:endParaRPr>
          </a:p>
          <a:p>
            <a:pPr lvl="0">
              <a:buNone/>
            </a:pPr>
            <a:r>
              <a:rPr lang="fa-IR" sz="2500" dirty="0" smtClean="0">
                <a:cs typeface="B Titr" pitchFamily="2" charset="-78"/>
              </a:rPr>
              <a:t>رسیدگی و حسابررسی‌های دیوان محاسبات که در قانون به آن خواهیم پرداخت دو هدف مشخص دارد</a:t>
            </a:r>
            <a:endParaRPr lang="en-US" sz="2500" dirty="0" smtClean="0">
              <a:cs typeface="B Titr" pitchFamily="2" charset="-78"/>
            </a:endParaRPr>
          </a:p>
          <a:p>
            <a:pPr>
              <a:buNone/>
            </a:pPr>
            <a:r>
              <a:rPr lang="fa-IR" sz="2500" dirty="0" smtClean="0">
                <a:cs typeface="B Titr" pitchFamily="2" charset="-78"/>
              </a:rPr>
              <a:t>1-4- هیچ هزینه‌ای از اعتبارات مصوب تجاوز نکرده باشد.</a:t>
            </a:r>
            <a:endParaRPr lang="en-US" sz="2500" dirty="0" smtClean="0">
              <a:cs typeface="B Titr" pitchFamily="2" charset="-78"/>
            </a:endParaRPr>
          </a:p>
          <a:p>
            <a:pPr>
              <a:buNone/>
            </a:pPr>
            <a:r>
              <a:rPr lang="en-US" dirty="0" smtClean="0"/>
              <a:t>4-2</a:t>
            </a:r>
            <a:r>
              <a:rPr lang="fa-IR" sz="2500" dirty="0" smtClean="0">
                <a:cs typeface="B Titr" pitchFamily="2" charset="-78"/>
              </a:rPr>
              <a:t>هر وجهی در محل خود به مصرف رسیده باشد.</a:t>
            </a:r>
            <a:endParaRPr lang="en-US" sz="2500" dirty="0" smtClean="0">
              <a:cs typeface="B Titr" pitchFamily="2" charset="-78"/>
            </a:endParaRPr>
          </a:p>
          <a:p>
            <a:pPr lvl="0">
              <a:buNone/>
            </a:pPr>
            <a:r>
              <a:rPr lang="fa-IR" sz="2500" dirty="0" smtClean="0">
                <a:cs typeface="B Titr" pitchFamily="2" charset="-78"/>
              </a:rPr>
              <a:t>تجاوز از اعتبار مصوب به مفهوم تعهد زائد بر اعتبار و تخلف و جرم محسوب می‌گردد.</a:t>
            </a:r>
            <a:endParaRPr lang="en-US" sz="2500" dirty="0" smtClean="0">
              <a:cs typeface="B Titr" pitchFamily="2" charset="-78"/>
            </a:endParaRPr>
          </a:p>
          <a:p>
            <a:pPr lvl="0">
              <a:buNone/>
            </a:pPr>
            <a:r>
              <a:rPr lang="fa-IR" sz="2500" dirty="0" smtClean="0">
                <a:cs typeface="B Titr" pitchFamily="2" charset="-78"/>
              </a:rPr>
              <a:t>مصرف وجوه در غیر از محل خود- به عنوان مصرف در وجوه عمومی و باید جبران ضرر و زیان توسط مسئول مربوط بشود.</a:t>
            </a:r>
            <a:endParaRPr lang="en-US" sz="2500" dirty="0" smtClean="0">
              <a:cs typeface="B Titr" pitchFamily="2" charset="-78"/>
            </a:endParaRPr>
          </a:p>
          <a:p>
            <a:pPr>
              <a:buNone/>
            </a:pPr>
            <a:r>
              <a:rPr lang="fa-IR" sz="2500" dirty="0" smtClean="0">
                <a:cs typeface="B Titr" pitchFamily="2" charset="-78"/>
              </a:rPr>
              <a:t>به عنوان مثال هزینه‌های مربوط به طرح‌های عمرانی به مصرف جاری، پرسنلی، پذیرائی، کمک و … برسد.</a:t>
            </a:r>
            <a:endParaRPr lang="en-US" sz="2500" dirty="0" smtClean="0">
              <a:cs typeface="B Titr" pitchFamily="2" charset="-78"/>
            </a:endParaRP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214290"/>
            <a:ext cx="7786742" cy="6286544"/>
          </a:xfrm>
        </p:spPr>
        <p:txBody>
          <a:bodyPr>
            <a:normAutofit lnSpcReduction="10000"/>
          </a:bodyPr>
          <a:lstStyle/>
          <a:p>
            <a:pPr lvl="0">
              <a:buNone/>
            </a:pPr>
            <a:r>
              <a:rPr lang="fa-IR" sz="2300" dirty="0" smtClean="0">
                <a:cs typeface="B Titr" pitchFamily="2" charset="-78"/>
              </a:rPr>
              <a:t>مهم‌ترین وظیفه دیوان محاسبات تهیه گزارش تفریغ بودجه می‌باشد که به آن نظارت پارلمانی نیز می‌گویند. تفریغ بودجه به معنی واریز بودجه، تسویه دریافت‌ها و پرداخت‌های بودجه توسط دولت.</a:t>
            </a:r>
            <a:endParaRPr lang="en-US" sz="2300" dirty="0" smtClean="0">
              <a:cs typeface="B Titr" pitchFamily="2" charset="-78"/>
            </a:endParaRPr>
          </a:p>
          <a:p>
            <a:pPr lvl="0">
              <a:buNone/>
            </a:pPr>
            <a:endParaRPr lang="en-US" sz="2300" dirty="0" smtClean="0">
              <a:cs typeface="B Titr" pitchFamily="2" charset="-78"/>
            </a:endParaRPr>
          </a:p>
          <a:p>
            <a:pPr>
              <a:buNone/>
            </a:pPr>
            <a:r>
              <a:rPr lang="fa-IR" sz="2300" dirty="0" smtClean="0">
                <a:cs typeface="B Titr" pitchFamily="2" charset="-78"/>
              </a:rPr>
              <a:t>گزارش عملکرد ریال به ریال درآمدها و هزینه‌ها- گزارش اهداف پیش‌بینی شده در بودجه مصوب دولت و دستگاه‌های اجرایی</a:t>
            </a:r>
            <a:endParaRPr lang="en-US" sz="2300" dirty="0" smtClean="0">
              <a:cs typeface="B Titr" pitchFamily="2" charset="-78"/>
            </a:endParaRPr>
          </a:p>
          <a:p>
            <a:pPr>
              <a:buNone/>
            </a:pPr>
            <a:endParaRPr lang="en-US" sz="2300" dirty="0" smtClean="0">
              <a:cs typeface="B Titr" pitchFamily="2" charset="-78"/>
            </a:endParaRPr>
          </a:p>
          <a:p>
            <a:pPr lvl="0">
              <a:buNone/>
            </a:pPr>
            <a:r>
              <a:rPr lang="fa-IR" sz="2300" dirty="0" smtClean="0">
                <a:cs typeface="B Titr" pitchFamily="2" charset="-78"/>
              </a:rPr>
              <a:t>گزارش تفریغ بودجه بایستی همراه با تجزیه و تحلیل و نظرات کلی دیوان محاسبات باشد و نواقص و اشکالات اجرائی و قانونی دولت و دستگاه‌ها نقد شود و با تخلفات برخورد گردد.</a:t>
            </a:r>
            <a:endParaRPr lang="en-US" sz="2300" dirty="0" smtClean="0">
              <a:cs typeface="B Titr" pitchFamily="2" charset="-78"/>
            </a:endParaRPr>
          </a:p>
          <a:p>
            <a:pPr lvl="0">
              <a:buNone/>
            </a:pPr>
            <a:endParaRPr lang="en-US" sz="2300" dirty="0" smtClean="0">
              <a:cs typeface="B Titr" pitchFamily="2" charset="-78"/>
            </a:endParaRPr>
          </a:p>
          <a:p>
            <a:pPr lvl="0">
              <a:buNone/>
            </a:pPr>
            <a:r>
              <a:rPr lang="fa-IR" sz="2300" dirty="0" smtClean="0">
                <a:cs typeface="B Titr" pitchFamily="2" charset="-78"/>
              </a:rPr>
              <a:t>گزارش فوق همراه با نظرات بایستی تا پایان سال بعد برای سال قبل به مجلس شورای اسلامی ارسال گردد.</a:t>
            </a:r>
            <a:endParaRPr lang="en-US" sz="2300" dirty="0" smtClean="0">
              <a:cs typeface="B Titr" pitchFamily="2" charset="-78"/>
            </a:endParaRPr>
          </a:p>
          <a:p>
            <a:pPr lvl="0">
              <a:buNone/>
            </a:pPr>
            <a:endParaRPr lang="en-US" sz="2300" dirty="0" smtClean="0">
              <a:cs typeface="B Titr" pitchFamily="2" charset="-78"/>
            </a:endParaRPr>
          </a:p>
          <a:p>
            <a:pPr lvl="0">
              <a:buNone/>
            </a:pPr>
            <a:r>
              <a:rPr lang="fa-IR" sz="2300" dirty="0" smtClean="0">
                <a:cs typeface="B Titr" pitchFamily="2" charset="-78"/>
              </a:rPr>
              <a:t>گزارش تفریغ بودجه با نظر موافق مجلس شورای اسلامی می‌تواند در دسترس عموم افراد متخصص و مرتبط قرار گیرد.</a:t>
            </a:r>
            <a:endParaRPr lang="en-US" sz="2300" dirty="0" smtClean="0">
              <a:cs typeface="B Titr" pitchFamily="2" charset="-78"/>
            </a:endParaRP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214414" y="285750"/>
            <a:ext cx="7715274" cy="6286522"/>
          </a:xfrm>
        </p:spPr>
        <p:txBody>
          <a:bodyPr>
            <a:normAutofit fontScale="92500" lnSpcReduction="10000"/>
          </a:bodyPr>
          <a:lstStyle/>
          <a:p>
            <a:pPr>
              <a:buNone/>
            </a:pPr>
            <a:r>
              <a:rPr lang="fa-IR" sz="2300" dirty="0" smtClean="0">
                <a:cs typeface="B Titr" pitchFamily="2" charset="-78"/>
              </a:rPr>
              <a:t>در همین راستا و براساس اصول قانون اساسی- قانون تشکیل جدید و وظایف و اختیارات دیوان محاسبات در سال 1361 به تصویب مجلس شورای اسلامی می‌رسد و در سال 1370 تغییرات اساسی در قانون مذکور حاصل می‌شود و امروزه مورد عمل قرار گرفته است.</a:t>
            </a:r>
            <a:endParaRPr lang="en-US" sz="2300" dirty="0" smtClean="0">
              <a:cs typeface="B Titr" pitchFamily="2" charset="-78"/>
            </a:endParaRPr>
          </a:p>
          <a:p>
            <a:pPr>
              <a:buNone/>
            </a:pPr>
            <a:endParaRPr lang="en-US" sz="2300" dirty="0" smtClean="0">
              <a:cs typeface="B Titr" pitchFamily="2" charset="-78"/>
            </a:endParaRPr>
          </a:p>
          <a:p>
            <a:pPr>
              <a:buNone/>
            </a:pPr>
            <a:r>
              <a:rPr lang="fa-IR" sz="3000" b="1" dirty="0" smtClean="0">
                <a:cs typeface="B Titr" pitchFamily="2" charset="-78"/>
              </a:rPr>
              <a:t>وظایف و اختیارات دیوان محاسبات کشور</a:t>
            </a:r>
            <a:endParaRPr lang="en-US" sz="3000" dirty="0" smtClean="0">
              <a:cs typeface="B Titr" pitchFamily="2" charset="-78"/>
            </a:endParaRPr>
          </a:p>
          <a:p>
            <a:pPr>
              <a:buNone/>
            </a:pPr>
            <a:r>
              <a:rPr lang="fa-IR" b="1" dirty="0" smtClean="0">
                <a:cs typeface="B Titr" pitchFamily="2" charset="-78"/>
              </a:rPr>
              <a:t>فصل دوم- وظایف و اختیارات</a:t>
            </a:r>
            <a:endParaRPr lang="en-US" b="1" dirty="0" smtClean="0">
              <a:cs typeface="B Titr" pitchFamily="2" charset="-78"/>
            </a:endParaRPr>
          </a:p>
          <a:p>
            <a:pPr>
              <a:buNone/>
            </a:pPr>
            <a:r>
              <a:rPr lang="fa-IR" sz="2300" b="1" dirty="0" smtClean="0">
                <a:cs typeface="B Titr" pitchFamily="2" charset="-78"/>
              </a:rPr>
              <a:t>ماده 2:</a:t>
            </a:r>
            <a:r>
              <a:rPr lang="fa-IR" sz="2300" dirty="0" smtClean="0">
                <a:cs typeface="B Titr" pitchFamily="2" charset="-78"/>
              </a:rPr>
              <a:t> «حسابرسی یا رسیدگی کلیه حساب‌های درآمد و هزینه و سایر دریافت‌ها و پرداخت‌ها و نیز صورت‌های مالی دستگاه‌ها از نظر مطابقت با قوانین و مقررات مالی و سایر قوانین مربوط و ضوابط لازم‌الاجرا.</a:t>
            </a:r>
            <a:endParaRPr lang="en-US" sz="2300" dirty="0" smtClean="0">
              <a:cs typeface="B Titr" pitchFamily="2" charset="-78"/>
            </a:endParaRPr>
          </a:p>
          <a:p>
            <a:pPr>
              <a:buNone/>
            </a:pPr>
            <a:endParaRPr lang="en-US" sz="2300" dirty="0" smtClean="0">
              <a:cs typeface="B Titr" pitchFamily="2" charset="-78"/>
            </a:endParaRPr>
          </a:p>
          <a:p>
            <a:pPr algn="just">
              <a:buNone/>
            </a:pPr>
            <a:r>
              <a:rPr lang="fa-IR" sz="2500" b="1" dirty="0" smtClean="0">
                <a:cs typeface="B Titr" pitchFamily="2" charset="-78"/>
              </a:rPr>
              <a:t>تبصره</a:t>
            </a:r>
            <a:r>
              <a:rPr lang="fa-IR" sz="2500" dirty="0" smtClean="0">
                <a:cs typeface="B Titr" pitchFamily="2" charset="-78"/>
              </a:rPr>
              <a:t>- منظور از دستگاه‌ها در این قانون کلیه وزارتخانه‌ها، سازمان‌ها، مؤسسات، شرکت‌های دولتی و سایر واحدها که به نحوی از انحاء از بودجه کل کشور استفاده می‌نمایند و به طور کلی هر واحد اجرائی که بر طبق اصول 44 و 45 قانون اساسی مالکیت عمومی بر آنها مترتب بشود، می‌باشد واحدهائی که شمول مقررات عمومی در مورد آنها مستلزم ذکر نام است نیز مشمول این تعریف می‌باشند.»</a:t>
            </a:r>
            <a:endParaRPr lang="en-US" sz="2500" dirty="0" smtClean="0">
              <a:cs typeface="B Titr" pitchFamily="2" charset="-78"/>
            </a:endParaRPr>
          </a:p>
          <a:p>
            <a:endParaRPr lang="en-US" dirty="0">
              <a:cs typeface="B Titr" pitchFamily="2" charset="-7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a:bodyPr>
          <a:lstStyle/>
          <a:p>
            <a:pPr>
              <a:buNone/>
            </a:pPr>
            <a:endParaRPr lang="en-US" sz="2300" b="1" dirty="0" smtClean="0">
              <a:cs typeface="B Titr" pitchFamily="2" charset="-78"/>
            </a:endParaRPr>
          </a:p>
          <a:p>
            <a:pPr>
              <a:buNone/>
            </a:pPr>
            <a:r>
              <a:rPr lang="fa-IR" sz="2300" b="1" dirty="0" smtClean="0">
                <a:cs typeface="B Titr" pitchFamily="2" charset="-78"/>
              </a:rPr>
              <a:t>ماده (3)</a:t>
            </a:r>
            <a:r>
              <a:rPr lang="fa-IR" sz="2300" dirty="0" smtClean="0">
                <a:cs typeface="B Titr" pitchFamily="2" charset="-78"/>
              </a:rPr>
              <a:t>- بررسی وقوع عملیات مالی در دستگاه‌ها به منظور اطمینان از حصول و ارسال صحیح و به موقع درآمد و یا انجام هزینه و سایر دریافت‌ها و پرداخت‌ها.</a:t>
            </a:r>
            <a:endParaRPr lang="en-US" sz="2300" dirty="0" smtClean="0">
              <a:cs typeface="B Titr" pitchFamily="2" charset="-78"/>
            </a:endParaRPr>
          </a:p>
          <a:p>
            <a:pPr>
              <a:buNone/>
            </a:pPr>
            <a:r>
              <a:rPr lang="fa-IR" sz="2300" b="1" dirty="0" smtClean="0">
                <a:cs typeface="B Titr" pitchFamily="2" charset="-78"/>
              </a:rPr>
              <a:t>ماده (4)</a:t>
            </a:r>
            <a:r>
              <a:rPr lang="fa-IR" sz="2300" dirty="0" smtClean="0">
                <a:cs typeface="B Titr" pitchFamily="2" charset="-78"/>
              </a:rPr>
              <a:t>- رسیدگی به موجودی حساب اموال و دارایی‌های دستگاه‌ها</a:t>
            </a:r>
            <a:endParaRPr lang="en-US" sz="2300" dirty="0" smtClean="0">
              <a:cs typeface="B Titr" pitchFamily="2" charset="-78"/>
            </a:endParaRPr>
          </a:p>
          <a:p>
            <a:pPr>
              <a:buNone/>
            </a:pPr>
            <a:r>
              <a:rPr lang="fa-IR" sz="2300" b="1" dirty="0" smtClean="0">
                <a:cs typeface="B Titr" pitchFamily="2" charset="-78"/>
              </a:rPr>
              <a:t>ماده (5)</a:t>
            </a:r>
            <a:r>
              <a:rPr lang="fa-IR" sz="2300" dirty="0" smtClean="0">
                <a:cs typeface="B Titr" pitchFamily="2" charset="-78"/>
              </a:rPr>
              <a:t>- بررسی جهت اطمینان از برقراری روش‌ها و دستورالعمل‌های مناسب مالی و کاربرد مؤثر آنها در جهت نیل به اهداف دستگاه‌های مورد رسیدگی.</a:t>
            </a:r>
            <a:endParaRPr lang="en-US" sz="2300" dirty="0" smtClean="0">
              <a:cs typeface="B Titr" pitchFamily="2" charset="-78"/>
            </a:endParaRPr>
          </a:p>
          <a:p>
            <a:pPr>
              <a:buNone/>
            </a:pPr>
            <a:r>
              <a:rPr lang="fa-IR" sz="2300" b="1" dirty="0" smtClean="0">
                <a:cs typeface="B Titr" pitchFamily="2" charset="-78"/>
              </a:rPr>
              <a:t>ماده‌ی (6)</a:t>
            </a:r>
            <a:r>
              <a:rPr lang="fa-IR" sz="2300" dirty="0" smtClean="0">
                <a:cs typeface="B Titr" pitchFamily="2" charset="-78"/>
              </a:rPr>
              <a:t>- اعلام نظر در خصوص لزوم وجود مرجع کنترل‌کننده داخلی و یا عدم کفایت مرجع کنترل‌کننده موجود در دستگاه‌های مورد رسیدگی با توجه به گزارشات حسابرسی‌ها و رسیدگی‌های انجام شده جهت حفظ حقوق بیت‌المال.</a:t>
            </a:r>
            <a:endParaRPr lang="en-US" sz="2300" dirty="0" smtClean="0">
              <a:cs typeface="B Titr" pitchFamily="2" charset="-78"/>
            </a:endParaRPr>
          </a:p>
          <a:p>
            <a:pPr>
              <a:buNone/>
            </a:pPr>
            <a:r>
              <a:rPr lang="fa-IR" sz="2300" b="1" dirty="0" smtClean="0">
                <a:cs typeface="B Titr" pitchFamily="2" charset="-78"/>
              </a:rPr>
              <a:t>ماده 7</a:t>
            </a:r>
            <a:r>
              <a:rPr lang="fa-IR" sz="2300" dirty="0" smtClean="0">
                <a:cs typeface="B Titr" pitchFamily="2" charset="-78"/>
              </a:rPr>
              <a:t>: رسیدگی به حساب کسری ابواب جمعی و تخلفات مالی و هرگونه اختلاف حساب مأمورین ذیربط دولتی در اجرای قوانین و مقررات به ترتیب مقرر در قانون</a:t>
            </a:r>
            <a:endParaRPr lang="en-US" sz="2300" dirty="0" smtClean="0">
              <a:cs typeface="B Titr" pitchFamily="2" charset="-78"/>
            </a:endParaRPr>
          </a:p>
          <a:p>
            <a:pPr>
              <a:buNone/>
            </a:pPr>
            <a:endParaRPr lang="en-US" sz="2300" dirty="0" smtClean="0">
              <a:cs typeface="B Titr" pitchFamily="2" charset="-78"/>
            </a:endParaRPr>
          </a:p>
          <a:p>
            <a:pPr>
              <a:buNone/>
            </a:pPr>
            <a:endParaRPr lang="en-US" sz="2300" dirty="0" smtClean="0">
              <a:cs typeface="B Titr" pitchFamily="2" charset="-78"/>
            </a:endParaRPr>
          </a:p>
          <a:p>
            <a:pPr>
              <a:buNone/>
            </a:pPr>
            <a:endParaRPr lang="en-US" sz="2300" dirty="0">
              <a:cs typeface="B Titr" pitchFamily="2" charset="-7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6500834"/>
          </a:xfrm>
        </p:spPr>
        <p:txBody>
          <a:bodyPr>
            <a:normAutofit lnSpcReduction="10000"/>
          </a:bodyPr>
          <a:lstStyle/>
          <a:p>
            <a:endParaRPr lang="en-US" sz="2300" dirty="0" smtClean="0">
              <a:cs typeface="B Titr" pitchFamily="2" charset="-78"/>
            </a:endParaRPr>
          </a:p>
          <a:p>
            <a:pPr algn="ctr">
              <a:buNone/>
            </a:pPr>
            <a:r>
              <a:rPr lang="fa-IR" sz="3000" b="1" dirty="0" smtClean="0">
                <a:cs typeface="B Titr" pitchFamily="2" charset="-78"/>
              </a:rPr>
              <a:t>کاربرد اجرایی مواد فوق‌الذکر از قانون دیوان محاسبات کشور</a:t>
            </a:r>
            <a:endParaRPr lang="en-US" sz="3000" dirty="0" smtClean="0">
              <a:cs typeface="B Titr" pitchFamily="2" charset="-78"/>
            </a:endParaRPr>
          </a:p>
          <a:p>
            <a:pPr>
              <a:buNone/>
            </a:pPr>
            <a:r>
              <a:rPr lang="fa-IR" sz="2300" dirty="0" smtClean="0">
                <a:cs typeface="B Titr" pitchFamily="2" charset="-78"/>
              </a:rPr>
              <a:t>1- حسابرسی‌ها و رسیدگی‌های دیوان محاسبات کشور بعد از وقوع عملیات درآمد و هزینه و سایر عملیات مالی و محاسباتی و به عبارتی نظارت پس از خرج می‌باشد.</a:t>
            </a:r>
            <a:endParaRPr lang="en-US" sz="2300" dirty="0" smtClean="0">
              <a:cs typeface="B Titr" pitchFamily="2" charset="-78"/>
            </a:endParaRPr>
          </a:p>
          <a:p>
            <a:pPr>
              <a:buNone/>
            </a:pPr>
            <a:endParaRPr lang="en-US" sz="2300" dirty="0" smtClean="0">
              <a:cs typeface="B Titr" pitchFamily="2" charset="-78"/>
            </a:endParaRPr>
          </a:p>
          <a:p>
            <a:pPr>
              <a:buNone/>
            </a:pPr>
            <a:r>
              <a:rPr lang="fa-IR" sz="2300" dirty="0" smtClean="0">
                <a:cs typeface="B Titr" pitchFamily="2" charset="-78"/>
              </a:rPr>
              <a:t>با توجه به اینکه همواره پیشگیری باعث صحت و سلامت امور می‌گردد و هزینه‌های آن به مراتب کمتر از مچ‌گیری یا به عبارتی بهداشت ابتر از درمان می‌باشد و به عبارت دیگری «جلوگیری از فساد و تخلف» به مراتب کاربردی‌تر از «کشف فساد و تخلف» می‌باشد بنابراین- دیوان محاسبات به همراه سایر دستگاه‌های اجرائی و نظارتی که قبل از خرج وظایفی را بعهده دارند و در قسمت‌های قبلی این مقاله ملاحظه نموده‌اید بایستی به نحوی اقدام نمایند که تخلف- فساد سوء استفاده، تسامح و حیف و میل منابع رخ ندهد.</a:t>
            </a:r>
          </a:p>
          <a:p>
            <a:pPr>
              <a:buNone/>
            </a:pPr>
            <a:r>
              <a:rPr lang="fa-IR" sz="2300" dirty="0" smtClean="0">
                <a:cs typeface="B Titr" pitchFamily="2" charset="-78"/>
              </a:rPr>
              <a:t>آشنایی با قوانین و مقررات، توضیح و تشریح وظایف دستگاه‌های نظارتی، آشنائی مدیران و مراجع ذیصلاح در امور مالی با نحوه کارهای دیوان محاسبات از جمله موارد پیشگیری می‌باشد.</a:t>
            </a:r>
            <a:endParaRPr lang="en-US" sz="2300" dirty="0" smtClean="0">
              <a:cs typeface="B Titr" pitchFamily="2" charset="-78"/>
            </a:endParaRPr>
          </a:p>
          <a:p>
            <a:pPr>
              <a:buNone/>
            </a:pPr>
            <a:endParaRPr lang="en-US" sz="2300" dirty="0" smtClean="0">
              <a:cs typeface="B Titr" pitchFamily="2" charset="-78"/>
            </a:endParaRPr>
          </a:p>
          <a:p>
            <a:pPr>
              <a:buNone/>
            </a:pPr>
            <a:endParaRPr lang="en-US" sz="2300" dirty="0">
              <a:cs typeface="B Titr" pitchFamily="2" charset="-7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6357982"/>
          </a:xfrm>
        </p:spPr>
        <p:txBody>
          <a:bodyPr>
            <a:noAutofit/>
          </a:bodyPr>
          <a:lstStyle/>
          <a:p>
            <a:pPr>
              <a:buNone/>
            </a:pPr>
            <a:r>
              <a:rPr lang="fa-IR" sz="2300" dirty="0" smtClean="0">
                <a:cs typeface="B Titr" pitchFamily="2" charset="-78"/>
              </a:rPr>
              <a:t>2- وزیران، رؤسای مؤسسات دولتی- مدیران عامل و یا مقامات مشابه و سایر مقامات ارشد دستگاه‌هایی که به نحوی از بودجه کل کشور استفاده می‌نمایند. مسئولیت مستقیم در وصول درآمدها و دریافت‌های دولت از منظر قانونی دارند و در تشخیص و تسجیل پرداخت‌ها نیز تکالیف قانونی بعهده آنها می‌باشد که گفته شد.</a:t>
            </a:r>
            <a:endParaRPr lang="en-US" sz="2300" dirty="0" smtClean="0">
              <a:cs typeface="B Titr" pitchFamily="2" charset="-78"/>
            </a:endParaRPr>
          </a:p>
          <a:p>
            <a:pPr>
              <a:buNone/>
            </a:pPr>
            <a:r>
              <a:rPr lang="fa-IR" sz="2300" dirty="0" smtClean="0">
                <a:cs typeface="B Titr" pitchFamily="2" charset="-78"/>
              </a:rPr>
              <a:t>مهم‌ترین تکلیف ذیحسابان دستگاه‌های فوق‌الذکر: تطبیق پرداخت‌ها با قوانین و مقررات و حفظ و نگهداری نقدینگی و اموال و ارسال به موقع درآمدهای تکلیفی به حساب‌های تعیین شده می‌باشد.</a:t>
            </a:r>
            <a:endParaRPr lang="en-US" sz="2300" dirty="0" smtClean="0">
              <a:cs typeface="B Titr" pitchFamily="2" charset="-78"/>
            </a:endParaRPr>
          </a:p>
          <a:p>
            <a:pPr>
              <a:buNone/>
            </a:pPr>
            <a:r>
              <a:rPr lang="fa-IR" sz="2300" dirty="0" smtClean="0">
                <a:cs typeface="B Titr" pitchFamily="2" charset="-78"/>
              </a:rPr>
              <a:t>دیوان محاسبات عیناً وظایف فوق‌الذکر را بعد از انجام خرج و وصول درآمدها بعهده دارد.</a:t>
            </a:r>
            <a:endParaRPr lang="en-US" sz="2300" dirty="0" smtClean="0">
              <a:cs typeface="B Titr" pitchFamily="2" charset="-78"/>
            </a:endParaRPr>
          </a:p>
          <a:p>
            <a:pPr>
              <a:buNone/>
            </a:pPr>
            <a:r>
              <a:rPr lang="fa-IR" sz="2300" dirty="0" smtClean="0">
                <a:cs typeface="B Titr" pitchFamily="2" charset="-78"/>
              </a:rPr>
              <a:t>3- صورت وضعیت اموال رسیده و فرستاده و تحویل و تحول در آنها که توسط امین اموال با نظارت و ذیحساب انجام می‌شود منجر به تهیه صورتحساب اموال و درج در صورت‌های مالی دستگاه‌ها می‌گردد که در این موارد دیوان محاسبات ورود پیدا می‌کند.</a:t>
            </a:r>
            <a:endParaRPr lang="en-US" sz="2300" dirty="0">
              <a:cs typeface="B Titr" pitchFamily="2" charset="-7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034110"/>
          </a:xfrm>
        </p:spPr>
        <p:txBody>
          <a:bodyPr>
            <a:normAutofit lnSpcReduction="10000"/>
          </a:bodyPr>
          <a:lstStyle/>
          <a:p>
            <a:endParaRPr lang="en-US" sz="2300" dirty="0" smtClean="0">
              <a:cs typeface="B Titr" pitchFamily="2" charset="-78"/>
            </a:endParaRPr>
          </a:p>
          <a:p>
            <a:pPr>
              <a:buNone/>
            </a:pPr>
            <a:r>
              <a:rPr lang="fa-IR" sz="2300" dirty="0" smtClean="0">
                <a:cs typeface="B Titr" pitchFamily="2" charset="-78"/>
              </a:rPr>
              <a:t>در وزارتخانه‌ها و مؤسسات دولتی- اموال تحت عنوان اموال دولتی ثبت گردد و در شرکت‌های دولتی تحت عنوان اموال عمومی (دارائی‌های ثابت- جاری و نامشهود) در ترازنامه درج می‌گردد و در مؤسسات و نهادهای عمومی غیردولتی تحت عنوان «اموال مؤسسه یا نهاد» ثبت می‌گردد و هر یک با توجه به احکام قانونی مورد رسیدگی قرار می‌گیرد.</a:t>
            </a:r>
            <a:endParaRPr lang="en-US" sz="2300" dirty="0" smtClean="0">
              <a:cs typeface="B Titr" pitchFamily="2" charset="-78"/>
            </a:endParaRPr>
          </a:p>
          <a:p>
            <a:pPr>
              <a:buNone/>
            </a:pPr>
            <a:endParaRPr lang="en-US" sz="2300" dirty="0" smtClean="0">
              <a:cs typeface="B Titr" pitchFamily="2" charset="-78"/>
            </a:endParaRPr>
          </a:p>
          <a:p>
            <a:pPr>
              <a:buNone/>
            </a:pPr>
            <a:r>
              <a:rPr lang="fa-IR" sz="2300" dirty="0" smtClean="0">
                <a:cs typeface="B Titr" pitchFamily="2" charset="-78"/>
              </a:rPr>
              <a:t>هر گونه سرقت، آتش‌سوزی،کسری و از ین رفتن اموال در دستگاه‌ها اتفاق بیافتد هیأت‌های مستشاری دیوان محاسبات طبق بند «هـ» ماده 23 قانون دیوان محاسبات رسیدگی و رای صادر می‌نمایند.</a:t>
            </a:r>
            <a:endParaRPr lang="en-US" sz="2300" dirty="0" smtClean="0">
              <a:cs typeface="B Titr" pitchFamily="2" charset="-78"/>
            </a:endParaRPr>
          </a:p>
          <a:p>
            <a:pPr>
              <a:buNone/>
            </a:pPr>
            <a:endParaRPr lang="en-US" sz="2300" dirty="0" smtClean="0">
              <a:cs typeface="B Titr" pitchFamily="2" charset="-78"/>
            </a:endParaRPr>
          </a:p>
          <a:p>
            <a:pPr>
              <a:buNone/>
            </a:pPr>
            <a:r>
              <a:rPr lang="fa-IR" sz="2300" dirty="0" smtClean="0">
                <a:cs typeface="B Titr" pitchFamily="2" charset="-78"/>
              </a:rPr>
              <a:t>4- دیوان محاسبات نسبت به حسابرسی‌های داخلی دستگاه‌های مورد حسابرسی که طبق قانون و مقررات مربوط به آنها باید انجام شود باید رسیدگی و اظهارنظر نماید و در هیأت‌های مستشاری مطرح و رای داده شود.</a:t>
            </a:r>
            <a:endParaRPr lang="en-US" sz="2300" dirty="0" smtClean="0">
              <a:cs typeface="B Titr" pitchFamily="2" charset="-78"/>
            </a:endParaRPr>
          </a:p>
          <a:p>
            <a:pPr>
              <a:buNone/>
            </a:pPr>
            <a:endParaRPr lang="en-US" sz="2300" dirty="0">
              <a:cs typeface="B Titr"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357166"/>
            <a:ext cx="7929618" cy="6143668"/>
          </a:xfrm>
        </p:spPr>
        <p:txBody>
          <a:bodyPr>
            <a:noAutofit/>
          </a:bodyPr>
          <a:lstStyle/>
          <a:p>
            <a:pPr algn="r"/>
            <a:r>
              <a:rPr lang="fa-IR" sz="2300" dirty="0" smtClean="0">
                <a:solidFill>
                  <a:schemeClr val="tx1"/>
                </a:solidFill>
                <a:effectLst/>
                <a:cs typeface="B Titr" pitchFamily="2" charset="-78"/>
              </a:rPr>
              <a:t>بودجه کل کشور</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احکام بودجه کل کشور شامل ماده واحده و تعدادی تبصره که حکم قانون را داشتند بوده و برای یکسال قابلیت اجرا دارند و در صورتی که در بودجه‌های سال‌های بعد تکرار نمی‌گردید قابلیت استناد و اجرا نداشت.</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توضیح 1-</a:t>
            </a:r>
            <a:r>
              <a:rPr lang="fa-IR" sz="2300" dirty="0" smtClean="0">
                <a:solidFill>
                  <a:schemeClr val="tx1"/>
                </a:solidFill>
                <a:effectLst/>
                <a:cs typeface="B Titr" pitchFamily="2" charset="-78"/>
              </a:rPr>
              <a:t> از سال 1386 در قوانین بودجه سنواتی بجای «تبصره» ذیل ماده واحده از «بند» استفاده شده است که البته تفاوتی از منظر حقوقی و قانونی ندارد.</a:t>
            </a:r>
            <a:endParaRPr lang="en-US" sz="2300" dirty="0">
              <a:solidFill>
                <a:schemeClr val="tx1"/>
              </a:solidFill>
              <a:effectLst/>
              <a:cs typeface="B Titr" pitchFamily="2" charset="-78"/>
            </a:endParaRPr>
          </a:p>
        </p:txBody>
      </p:sp>
      <p:graphicFrame>
        <p:nvGraphicFramePr>
          <p:cNvPr id="3" name="Table 2"/>
          <p:cNvGraphicFramePr>
            <a:graphicFrameLocks noGrp="1"/>
          </p:cNvGraphicFramePr>
          <p:nvPr/>
        </p:nvGraphicFramePr>
        <p:xfrm>
          <a:off x="2143108" y="1500174"/>
          <a:ext cx="6096000" cy="222504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algn="ctr" rtl="1">
                        <a:lnSpc>
                          <a:spcPct val="115000"/>
                        </a:lnSpc>
                        <a:spcAft>
                          <a:spcPts val="0"/>
                        </a:spcAft>
                      </a:pPr>
                      <a:r>
                        <a:rPr lang="fa-IR" sz="1800" b="1" dirty="0">
                          <a:latin typeface="Calibri"/>
                          <a:ea typeface="Calibri"/>
                          <a:cs typeface="B Zar"/>
                        </a:rPr>
                        <a:t>دریافت‌ها</a:t>
                      </a:r>
                      <a:endParaRPr lang="en-US" sz="1800" dirty="0">
                        <a:latin typeface="Calibri"/>
                        <a:ea typeface="Calibri"/>
                        <a:cs typeface="Arial"/>
                      </a:endParaRPr>
                    </a:p>
                  </a:txBody>
                  <a:tcPr marL="68580" marR="68580" marT="0" marB="0"/>
                </a:tc>
                <a:tc>
                  <a:txBody>
                    <a:bodyPr/>
                    <a:lstStyle/>
                    <a:p>
                      <a:pPr algn="ctr" rtl="1">
                        <a:lnSpc>
                          <a:spcPct val="115000"/>
                        </a:lnSpc>
                        <a:spcAft>
                          <a:spcPts val="0"/>
                        </a:spcAft>
                      </a:pPr>
                      <a:r>
                        <a:rPr lang="fa-IR" sz="1800" b="1" dirty="0">
                          <a:latin typeface="Calibri"/>
                          <a:ea typeface="Calibri"/>
                          <a:cs typeface="B Zar"/>
                        </a:rPr>
                        <a:t>پرداخت‌ها</a:t>
                      </a:r>
                      <a:endParaRPr lang="en-US" sz="1800" dirty="0">
                        <a:latin typeface="Calibri"/>
                        <a:ea typeface="Calibri"/>
                        <a:cs typeface="Arial"/>
                      </a:endParaRPr>
                    </a:p>
                  </a:txBody>
                  <a:tcPr marL="68580" marR="68580" marT="0" marB="0"/>
                </a:tc>
              </a:tr>
              <a:tr h="370840">
                <a:tc>
                  <a:txBody>
                    <a:bodyPr/>
                    <a:lstStyle/>
                    <a:p>
                      <a:pPr algn="just" rtl="1">
                        <a:lnSpc>
                          <a:spcPct val="115000"/>
                        </a:lnSpc>
                        <a:spcAft>
                          <a:spcPts val="0"/>
                        </a:spcAft>
                      </a:pPr>
                      <a:r>
                        <a:rPr lang="fa-IR" sz="1800" dirty="0">
                          <a:latin typeface="Calibri"/>
                          <a:ea typeface="Calibri"/>
                          <a:cs typeface="B Zar"/>
                        </a:rPr>
                        <a:t>1- درآمد عمومی</a:t>
                      </a:r>
                      <a:endParaRPr lang="en-US" sz="1800" dirty="0">
                        <a:latin typeface="Calibri"/>
                        <a:ea typeface="Calibri"/>
                        <a:cs typeface="Arial"/>
                      </a:endParaRPr>
                    </a:p>
                  </a:txBody>
                  <a:tcPr marL="68580" marR="68580" marT="0" marB="0"/>
                </a:tc>
                <a:tc>
                  <a:txBody>
                    <a:bodyPr/>
                    <a:lstStyle/>
                    <a:p>
                      <a:pPr algn="just" rtl="1">
                        <a:lnSpc>
                          <a:spcPct val="115000"/>
                        </a:lnSpc>
                        <a:spcAft>
                          <a:spcPts val="0"/>
                        </a:spcAft>
                      </a:pPr>
                      <a:r>
                        <a:rPr lang="fa-IR" sz="1800" dirty="0">
                          <a:latin typeface="Calibri"/>
                          <a:ea typeface="Calibri"/>
                          <a:cs typeface="B Zar"/>
                        </a:rPr>
                        <a:t>1- اعتبارات هزینه‌ای</a:t>
                      </a:r>
                      <a:endParaRPr lang="en-US" sz="1800" dirty="0">
                        <a:latin typeface="Calibri"/>
                        <a:ea typeface="Calibri"/>
                        <a:cs typeface="Arial"/>
                      </a:endParaRPr>
                    </a:p>
                  </a:txBody>
                  <a:tcPr marL="68580" marR="68580" marT="0" marB="0"/>
                </a:tc>
              </a:tr>
              <a:tr h="370840">
                <a:tc>
                  <a:txBody>
                    <a:bodyPr/>
                    <a:lstStyle/>
                    <a:p>
                      <a:pPr algn="just" rtl="1">
                        <a:lnSpc>
                          <a:spcPct val="115000"/>
                        </a:lnSpc>
                        <a:spcAft>
                          <a:spcPts val="0"/>
                        </a:spcAft>
                      </a:pPr>
                      <a:r>
                        <a:rPr lang="fa-IR" sz="1800">
                          <a:latin typeface="Calibri"/>
                          <a:ea typeface="Calibri"/>
                          <a:cs typeface="B Zar"/>
                        </a:rPr>
                        <a:t>2- واگذاری دارائی‌های سرمایه‌ای</a:t>
                      </a:r>
                      <a:endParaRPr lang="en-US" sz="1800">
                        <a:latin typeface="Calibri"/>
                        <a:ea typeface="Calibri"/>
                        <a:cs typeface="Arial"/>
                      </a:endParaRPr>
                    </a:p>
                  </a:txBody>
                  <a:tcPr marL="68580" marR="68580" marT="0" marB="0"/>
                </a:tc>
                <a:tc>
                  <a:txBody>
                    <a:bodyPr/>
                    <a:lstStyle/>
                    <a:p>
                      <a:pPr algn="just" rtl="1">
                        <a:lnSpc>
                          <a:spcPct val="115000"/>
                        </a:lnSpc>
                        <a:spcAft>
                          <a:spcPts val="0"/>
                        </a:spcAft>
                      </a:pPr>
                      <a:r>
                        <a:rPr lang="fa-IR" sz="1800" dirty="0">
                          <a:latin typeface="Calibri"/>
                          <a:ea typeface="Calibri"/>
                          <a:cs typeface="B Zar"/>
                        </a:rPr>
                        <a:t>2- اعتبارات تملک دارائی‌های سرمایه‌ای</a:t>
                      </a:r>
                      <a:endParaRPr lang="en-US" sz="1800" dirty="0">
                        <a:latin typeface="Calibri"/>
                        <a:ea typeface="Calibri"/>
                        <a:cs typeface="Arial"/>
                      </a:endParaRPr>
                    </a:p>
                  </a:txBody>
                  <a:tcPr marL="68580" marR="68580" marT="0" marB="0"/>
                </a:tc>
              </a:tr>
              <a:tr h="370840">
                <a:tc>
                  <a:txBody>
                    <a:bodyPr/>
                    <a:lstStyle/>
                    <a:p>
                      <a:pPr algn="just" rtl="1">
                        <a:lnSpc>
                          <a:spcPct val="115000"/>
                        </a:lnSpc>
                        <a:spcAft>
                          <a:spcPts val="0"/>
                        </a:spcAft>
                      </a:pPr>
                      <a:r>
                        <a:rPr lang="fa-IR" sz="1800">
                          <a:latin typeface="Calibri"/>
                          <a:ea typeface="Calibri"/>
                          <a:cs typeface="B Zar"/>
                        </a:rPr>
                        <a:t>3- واگذاری دارائی‌های مالی</a:t>
                      </a:r>
                      <a:endParaRPr lang="en-US" sz="1800">
                        <a:latin typeface="Calibri"/>
                        <a:ea typeface="Calibri"/>
                        <a:cs typeface="Arial"/>
                      </a:endParaRPr>
                    </a:p>
                  </a:txBody>
                  <a:tcPr marL="68580" marR="68580" marT="0" marB="0"/>
                </a:tc>
                <a:tc>
                  <a:txBody>
                    <a:bodyPr/>
                    <a:lstStyle/>
                    <a:p>
                      <a:pPr algn="just" rtl="1">
                        <a:lnSpc>
                          <a:spcPct val="115000"/>
                        </a:lnSpc>
                        <a:spcAft>
                          <a:spcPts val="0"/>
                        </a:spcAft>
                      </a:pPr>
                      <a:r>
                        <a:rPr lang="fa-IR" sz="1800">
                          <a:latin typeface="Calibri"/>
                          <a:ea typeface="Calibri"/>
                          <a:cs typeface="B Zar"/>
                        </a:rPr>
                        <a:t>3- اعتبارات تملک دارائی‌های مالی</a:t>
                      </a:r>
                      <a:endParaRPr lang="en-US" sz="1800">
                        <a:latin typeface="Calibri"/>
                        <a:ea typeface="Calibri"/>
                        <a:cs typeface="Arial"/>
                      </a:endParaRPr>
                    </a:p>
                  </a:txBody>
                  <a:tcPr marL="68580" marR="68580" marT="0" marB="0"/>
                </a:tc>
              </a:tr>
              <a:tr h="370840">
                <a:tc>
                  <a:txBody>
                    <a:bodyPr/>
                    <a:lstStyle/>
                    <a:p>
                      <a:pPr algn="just" rtl="1">
                        <a:lnSpc>
                          <a:spcPct val="115000"/>
                        </a:lnSpc>
                        <a:spcAft>
                          <a:spcPts val="0"/>
                        </a:spcAft>
                      </a:pPr>
                      <a:r>
                        <a:rPr lang="fa-IR" sz="1800">
                          <a:latin typeface="Calibri"/>
                          <a:ea typeface="Calibri"/>
                          <a:cs typeface="B Zar"/>
                        </a:rPr>
                        <a:t>4- درآمد اختصاصی</a:t>
                      </a:r>
                      <a:endParaRPr lang="en-US" sz="1800">
                        <a:latin typeface="Calibri"/>
                        <a:ea typeface="Calibri"/>
                        <a:cs typeface="Arial"/>
                      </a:endParaRPr>
                    </a:p>
                  </a:txBody>
                  <a:tcPr marL="68580" marR="68580" marT="0" marB="0"/>
                </a:tc>
                <a:tc>
                  <a:txBody>
                    <a:bodyPr/>
                    <a:lstStyle/>
                    <a:p>
                      <a:pPr algn="just" rtl="1">
                        <a:lnSpc>
                          <a:spcPct val="115000"/>
                        </a:lnSpc>
                        <a:spcAft>
                          <a:spcPts val="0"/>
                        </a:spcAft>
                      </a:pPr>
                      <a:r>
                        <a:rPr lang="fa-IR" sz="1800">
                          <a:latin typeface="Calibri"/>
                          <a:ea typeface="Calibri"/>
                          <a:cs typeface="B Zar"/>
                        </a:rPr>
                        <a:t>4- هزینه از محل درآمدهای اختصاصی</a:t>
                      </a:r>
                      <a:endParaRPr lang="en-US" sz="1800">
                        <a:latin typeface="Calibri"/>
                        <a:ea typeface="Calibri"/>
                        <a:cs typeface="Arial"/>
                      </a:endParaRPr>
                    </a:p>
                  </a:txBody>
                  <a:tcPr marL="68580" marR="68580" marT="0" marB="0"/>
                </a:tc>
              </a:tr>
              <a:tr h="370840">
                <a:tc>
                  <a:txBody>
                    <a:bodyPr/>
                    <a:lstStyle/>
                    <a:p>
                      <a:pPr algn="just" rtl="1">
                        <a:lnSpc>
                          <a:spcPct val="115000"/>
                        </a:lnSpc>
                        <a:spcAft>
                          <a:spcPts val="0"/>
                        </a:spcAft>
                      </a:pPr>
                      <a:r>
                        <a:rPr lang="fa-IR" sz="1800">
                          <a:latin typeface="Calibri"/>
                          <a:ea typeface="Calibri"/>
                          <a:cs typeface="B Zar"/>
                        </a:rPr>
                        <a:t>5- درآمد شرکت‌های دولتی</a:t>
                      </a:r>
                      <a:endParaRPr lang="en-US" sz="1800">
                        <a:latin typeface="Calibri"/>
                        <a:ea typeface="Calibri"/>
                        <a:cs typeface="Arial"/>
                      </a:endParaRPr>
                    </a:p>
                  </a:txBody>
                  <a:tcPr marL="68580" marR="68580" marT="0" marB="0"/>
                </a:tc>
                <a:tc>
                  <a:txBody>
                    <a:bodyPr/>
                    <a:lstStyle/>
                    <a:p>
                      <a:pPr algn="just" rtl="1">
                        <a:lnSpc>
                          <a:spcPct val="115000"/>
                        </a:lnSpc>
                        <a:spcAft>
                          <a:spcPts val="0"/>
                        </a:spcAft>
                      </a:pPr>
                      <a:r>
                        <a:rPr lang="fa-IR" sz="1800" dirty="0">
                          <a:latin typeface="Calibri"/>
                          <a:ea typeface="Calibri"/>
                          <a:cs typeface="B Zar"/>
                        </a:rPr>
                        <a:t>5- بودجه و هزینه‌های شرکت‌های دولتی</a:t>
                      </a:r>
                      <a:endParaRPr lang="en-US" sz="18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a:bodyPr>
          <a:lstStyle/>
          <a:p>
            <a:pPr>
              <a:buNone/>
            </a:pPr>
            <a:r>
              <a:rPr lang="fa-IR" sz="2300" dirty="0" smtClean="0">
                <a:cs typeface="B Titr" pitchFamily="2" charset="-78"/>
              </a:rPr>
              <a:t>5- روش‌ها و دستورالعمل‌هائی که توسط مراجع ذیربط از جمله وزارت امور اقتصادی و دارائی، سازمان حسابرسی و سازمان مدیریت و برنامه‌ریزی کشور در خصوص نحوه دریافت و پرداخت منابع، تهیه صورت‌های مالی، حساب‌های اموالی، سپرده‌ها، تضامین، قراردادها و سایر امور مالی محاسباتی تهیه و ابلاغ می‌گردد بایستی قبلاً توسط دیوان محاسبات تجزیه و تحلیل و اعلام نظر شود و همچنین پس از اجرای این مستندات چنانچه اشکالات دیده شود و یا ناکافی و باعث تشتت در امور مالی و محاسباتی کشور گردد باید اظهارنظر و مستمراً پیگیری تا رفع اشکال گردد.</a:t>
            </a:r>
            <a:endParaRPr lang="en-US" sz="2300" dirty="0" smtClean="0">
              <a:cs typeface="B Titr" pitchFamily="2" charset="-78"/>
            </a:endParaRPr>
          </a:p>
          <a:p>
            <a:pPr>
              <a:buNone/>
            </a:pPr>
            <a:r>
              <a:rPr lang="fa-IR" sz="2300" dirty="0" smtClean="0">
                <a:cs typeface="B Titr" pitchFamily="2" charset="-78"/>
              </a:rPr>
              <a:t>6- ماده 73 قانون محاسبات عمومی مقرر می‌دارد: نقصان و تفریط حاصل در ابواب جمعی مأمورین وزارتخانه‌ها و مؤسسات دولتی که به موجب مقررات مجاز به اخذ و نگهداری وجه نقد و یا اوراقی که در حکم وجه نقد است می‌باشند نسبت به وجوه و یا اوراق مذکور با اعلام دستگاه اجرائی مربوط با رأی دیوان محاسبات کشور از محل اعتبار هزینه‌های پیش‌بینی نشده منظور در بودجه کل کشور تأمین می‌شود. این اقدام مانع تعقیب قانونی مسئولان امر نخواهد بود.</a:t>
            </a:r>
            <a:endParaRPr lang="en-US" sz="2300" dirty="0" smtClean="0">
              <a:cs typeface="B Titr" pitchFamily="2" charset="-78"/>
            </a:endParaRPr>
          </a:p>
          <a:p>
            <a:pPr>
              <a:buNone/>
            </a:pPr>
            <a:endParaRPr lang="en-US" sz="2300" dirty="0">
              <a:cs typeface="B Titr" pitchFamily="2" charset="-78"/>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034110"/>
          </a:xfrm>
        </p:spPr>
        <p:txBody>
          <a:bodyPr>
            <a:normAutofit lnSpcReduction="10000"/>
          </a:bodyPr>
          <a:lstStyle/>
          <a:p>
            <a:pPr algn="just">
              <a:buNone/>
            </a:pPr>
            <a:r>
              <a:rPr lang="fa-IR" sz="2300" dirty="0" smtClean="0">
                <a:cs typeface="B Titr" pitchFamily="2" charset="-78"/>
              </a:rPr>
              <a:t>تبصره- وجوهی که بر اثر تعقیب مسئولان امر از این بابت وصول خواهد شد به حساب درآمد عمومی منظور می‌گردد.</a:t>
            </a:r>
            <a:endParaRPr lang="en-US" sz="2300" dirty="0" smtClean="0">
              <a:cs typeface="B Titr" pitchFamily="2" charset="-78"/>
            </a:endParaRPr>
          </a:p>
          <a:p>
            <a:pPr algn="just">
              <a:buNone/>
            </a:pPr>
            <a:endParaRPr lang="en-US" sz="2300" dirty="0" smtClean="0">
              <a:cs typeface="B Titr" pitchFamily="2" charset="-78"/>
            </a:endParaRPr>
          </a:p>
          <a:p>
            <a:pPr algn="just">
              <a:buNone/>
            </a:pPr>
            <a:r>
              <a:rPr lang="fa-IR" sz="2300" b="1" dirty="0" smtClean="0">
                <a:cs typeface="B Titr" pitchFamily="2" charset="-78"/>
              </a:rPr>
              <a:t>توضیح اینکه</a:t>
            </a:r>
            <a:r>
              <a:rPr lang="fa-IR" sz="2300" dirty="0" smtClean="0">
                <a:cs typeface="B Titr" pitchFamily="2" charset="-78"/>
              </a:rPr>
              <a:t>- منظور از رای دیوان محاسبات آرا هیأت‌های مستشاری باستناد بند «و» ماده 23 قانون دیوان محاسبات کشور می‌باشد که چنین مقرر می‌دارد: </a:t>
            </a:r>
            <a:r>
              <a:rPr lang="fa-IR" sz="2300" b="1" dirty="0" smtClean="0">
                <a:cs typeface="B Titr" pitchFamily="2" charset="-78"/>
              </a:rPr>
              <a:t>«پرونده‌های کسری ابواب جمعی مسئولین مربوط»</a:t>
            </a:r>
            <a:endParaRPr lang="en-US" sz="2300" b="1" dirty="0" smtClean="0">
              <a:cs typeface="B Titr" pitchFamily="2" charset="-78"/>
            </a:endParaRPr>
          </a:p>
          <a:p>
            <a:pPr algn="just">
              <a:buNone/>
            </a:pPr>
            <a:endParaRPr lang="en-US" sz="2300" dirty="0" smtClean="0">
              <a:cs typeface="B Titr" pitchFamily="2" charset="-78"/>
            </a:endParaRPr>
          </a:p>
          <a:p>
            <a:pPr algn="just">
              <a:buNone/>
            </a:pPr>
            <a:r>
              <a:rPr lang="fa-IR" sz="2300" dirty="0" smtClean="0">
                <a:cs typeface="B Titr" pitchFamily="2" charset="-78"/>
              </a:rPr>
              <a:t>7- ماده (8) قانون دیوان محاسبات کشور در سال 1370 لغو شد و در سال 1382 ماده واحده‌ای به شرح زیر تصویب و جایگزین ماده (8) گردید:</a:t>
            </a:r>
            <a:endParaRPr lang="en-US" sz="2300" dirty="0" smtClean="0">
              <a:cs typeface="B Titr" pitchFamily="2" charset="-78"/>
            </a:endParaRPr>
          </a:p>
          <a:p>
            <a:pPr algn="just">
              <a:buNone/>
            </a:pPr>
            <a:endParaRPr lang="en-US" sz="2300" dirty="0" smtClean="0">
              <a:cs typeface="B Titr" pitchFamily="2" charset="-78"/>
            </a:endParaRPr>
          </a:p>
          <a:p>
            <a:pPr algn="just">
              <a:buNone/>
            </a:pPr>
            <a:r>
              <a:rPr lang="fa-IR" sz="2300" dirty="0" smtClean="0">
                <a:cs typeface="B Titr" pitchFamily="2" charset="-78"/>
              </a:rPr>
              <a:t>دیوان محاسبات کشور جهت استفاده از خدمات حسابرسان ذیصلاح در امور حسابرسی‌ها و رسیدگی و انجام وظایف خود مجاز است نسبت به تشخیص صلاحیت حسابرسان خبره اقدام و از خدمات آنان استفاده نماید.</a:t>
            </a:r>
            <a:endParaRPr lang="en-US" sz="2300" dirty="0" smtClean="0">
              <a:cs typeface="B Titr" pitchFamily="2" charset="-78"/>
            </a:endParaRPr>
          </a:p>
          <a:p>
            <a:pPr algn="just">
              <a:buNone/>
            </a:pPr>
            <a:endParaRPr lang="en-US" sz="2300" dirty="0">
              <a:cs typeface="B Titr" pitchFamily="2" charset="-7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a:bodyPr>
          <a:lstStyle/>
          <a:p>
            <a:pPr algn="ctr">
              <a:buNone/>
            </a:pPr>
            <a:r>
              <a:rPr lang="fa-IR" sz="3000" b="1" dirty="0" smtClean="0">
                <a:cs typeface="B Titr" pitchFamily="2" charset="-78"/>
              </a:rPr>
              <a:t>فصل سوم- قانون دیوان محاسبات کشور</a:t>
            </a:r>
            <a:endParaRPr lang="en-US" sz="3000" dirty="0" smtClean="0">
              <a:cs typeface="B Titr" pitchFamily="2" charset="-78"/>
            </a:endParaRPr>
          </a:p>
          <a:p>
            <a:pPr>
              <a:buNone/>
            </a:pPr>
            <a:r>
              <a:rPr lang="fa-IR" sz="2300" b="1" dirty="0" smtClean="0">
                <a:cs typeface="B Titr" pitchFamily="2" charset="-78"/>
              </a:rPr>
              <a:t>سازمان و تشکیلات</a:t>
            </a:r>
            <a:endParaRPr lang="en-US" sz="2300" dirty="0" smtClean="0">
              <a:cs typeface="B Titr" pitchFamily="2" charset="-78"/>
            </a:endParaRPr>
          </a:p>
          <a:p>
            <a:pPr>
              <a:buNone/>
            </a:pPr>
            <a:r>
              <a:rPr lang="fa-IR" sz="2300" dirty="0" smtClean="0">
                <a:cs typeface="B Titr" pitchFamily="2" charset="-78"/>
              </a:rPr>
              <a:t>مواد 10 تا 15 در خصوص سازمان و تشکیلات بشرح ذیل می‌باشد:</a:t>
            </a:r>
            <a:endParaRPr lang="en-US" sz="2300" dirty="0" smtClean="0">
              <a:cs typeface="B Titr" pitchFamily="2" charset="-78"/>
            </a:endParaRPr>
          </a:p>
          <a:p>
            <a:pPr>
              <a:buNone/>
            </a:pPr>
            <a:r>
              <a:rPr lang="fa-IR" sz="2300" b="1" dirty="0" smtClean="0">
                <a:cs typeface="B Titr" pitchFamily="2" charset="-78"/>
              </a:rPr>
              <a:t>ماده 10</a:t>
            </a:r>
            <a:r>
              <a:rPr lang="fa-IR" sz="2300" dirty="0" smtClean="0">
                <a:cs typeface="B Titr" pitchFamily="2" charset="-78"/>
              </a:rPr>
              <a:t>- مقر دیوان محاسبات کشور در تهران است و در مراکز استان‌ها نیز دارای تشکیلات استان خواهد بود.</a:t>
            </a:r>
            <a:endParaRPr lang="en-US" sz="2300" dirty="0" smtClean="0">
              <a:cs typeface="B Titr" pitchFamily="2" charset="-78"/>
            </a:endParaRPr>
          </a:p>
          <a:p>
            <a:pPr>
              <a:buNone/>
            </a:pPr>
            <a:r>
              <a:rPr lang="fa-IR" sz="2300" b="1" dirty="0" smtClean="0">
                <a:cs typeface="B Titr" pitchFamily="2" charset="-78"/>
              </a:rPr>
              <a:t>ماده 11</a:t>
            </a:r>
            <a:r>
              <a:rPr lang="fa-IR" sz="2300" dirty="0" smtClean="0">
                <a:cs typeface="B Titr" pitchFamily="2" charset="-78"/>
              </a:rPr>
              <a:t>- رئیس دیوان محاسبات کشور پس از افتتاح هر دوره قانونگذاری به پیشنهاد کمیسیون دیوان محاسبات و بودجه مجلس شورای اسلامی و تصویب نمایندگان ملت انتخاب می‌شود.</a:t>
            </a:r>
            <a:endParaRPr lang="en-US" sz="2300" dirty="0" smtClean="0">
              <a:cs typeface="B Titr" pitchFamily="2" charset="-78"/>
            </a:endParaRPr>
          </a:p>
          <a:p>
            <a:pPr>
              <a:buNone/>
            </a:pPr>
            <a:r>
              <a:rPr lang="fa-IR" sz="2300" dirty="0" smtClean="0">
                <a:cs typeface="B Titr" pitchFamily="2" charset="-78"/>
              </a:rPr>
              <a:t>تبصره- بر کناری رئیس دیوان محاسبات با پیشنهاد کمیسیون دیوان محاسبات و با تصویب اکثریت نمایندگان انجام می‌گیرد.</a:t>
            </a:r>
            <a:endParaRPr lang="en-US" sz="2300" dirty="0" smtClean="0">
              <a:cs typeface="B Titr" pitchFamily="2" charset="-78"/>
            </a:endParaRPr>
          </a:p>
          <a:p>
            <a:pPr>
              <a:buNone/>
            </a:pPr>
            <a:r>
              <a:rPr lang="fa-IR" sz="2300" b="1" dirty="0" smtClean="0">
                <a:cs typeface="B Titr" pitchFamily="2" charset="-78"/>
              </a:rPr>
              <a:t>ماده 12</a:t>
            </a:r>
            <a:r>
              <a:rPr lang="fa-IR" sz="2300" dirty="0" smtClean="0">
                <a:cs typeface="B Titr" pitchFamily="2" charset="-78"/>
              </a:rPr>
              <a:t>- دیوان محاسبات کشور دارای یک دادسرا و حداقل سه و حداکثر هفت هیأت مستشاری می‌باشد. هر هیأت مرکب از سه مستشار است که یکی از آنها رئیس هیات خواهد بود.</a:t>
            </a:r>
            <a:endParaRPr lang="en-US" sz="2300" dirty="0" smtClean="0">
              <a:cs typeface="B Titr" pitchFamily="2" charset="-78"/>
            </a:endParaRPr>
          </a:p>
          <a:p>
            <a:pPr>
              <a:buNone/>
            </a:pPr>
            <a:endParaRPr lang="en-US" sz="2300" dirty="0">
              <a:cs typeface="B Titr" pitchFamily="2" charset="-7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a:bodyPr>
          <a:lstStyle/>
          <a:p>
            <a:endParaRPr lang="en-US" sz="2300" b="1" dirty="0" smtClean="0">
              <a:cs typeface="B Titr" pitchFamily="2" charset="-78"/>
            </a:endParaRPr>
          </a:p>
          <a:p>
            <a:pPr>
              <a:buNone/>
            </a:pPr>
            <a:r>
              <a:rPr lang="fa-IR" sz="2300" b="1" dirty="0" smtClean="0">
                <a:cs typeface="B Titr" pitchFamily="2" charset="-78"/>
              </a:rPr>
              <a:t>ماده 14</a:t>
            </a:r>
            <a:r>
              <a:rPr lang="fa-IR" sz="2300" dirty="0" smtClean="0">
                <a:cs typeface="B Titr" pitchFamily="2" charset="-78"/>
              </a:rPr>
              <a:t>- دادستان دیوان محاسبات کشور پس از افتتاح هر دوره قانونگذاری به پیشنهاد نمایندگان ملت انتخاب می‌شود. بر کناری دادستان دیوان محاسبات به پیشنهاد کمیسیون دیوان محاسبات و با تصویب اکثریت نمایندگان مجلس خواهد بود.</a:t>
            </a:r>
            <a:endParaRPr lang="en-US" sz="2300" dirty="0" smtClean="0">
              <a:cs typeface="B Titr" pitchFamily="2" charset="-78"/>
            </a:endParaRPr>
          </a:p>
          <a:p>
            <a:pPr>
              <a:buNone/>
            </a:pPr>
            <a:endParaRPr lang="en-US" sz="2300" b="1" dirty="0" smtClean="0">
              <a:cs typeface="B Titr" pitchFamily="2" charset="-78"/>
            </a:endParaRPr>
          </a:p>
          <a:p>
            <a:pPr>
              <a:buNone/>
            </a:pPr>
            <a:r>
              <a:rPr lang="fa-IR" sz="2300" b="1" dirty="0" smtClean="0">
                <a:cs typeface="B Titr" pitchFamily="2" charset="-78"/>
              </a:rPr>
              <a:t>ماده 15</a:t>
            </a:r>
            <a:r>
              <a:rPr lang="fa-IR" sz="2300" dirty="0" smtClean="0">
                <a:cs typeface="B Titr" pitchFamily="2" charset="-78"/>
              </a:rPr>
              <a:t>- سایر اعضای تشکیلات دیوان محاسبات کشور عبارتند از:</a:t>
            </a:r>
            <a:endParaRPr lang="en-US" sz="2300" dirty="0" smtClean="0">
              <a:cs typeface="B Titr" pitchFamily="2" charset="-78"/>
            </a:endParaRPr>
          </a:p>
          <a:p>
            <a:pPr>
              <a:buNone/>
            </a:pPr>
            <a:endParaRPr lang="en-US" sz="2300" dirty="0" smtClean="0">
              <a:cs typeface="B Titr" pitchFamily="2" charset="-78"/>
            </a:endParaRPr>
          </a:p>
          <a:p>
            <a:pPr>
              <a:buNone/>
            </a:pPr>
            <a:r>
              <a:rPr lang="fa-IR" sz="2300" dirty="0" smtClean="0">
                <a:cs typeface="B Titr" pitchFamily="2" charset="-78"/>
              </a:rPr>
              <a:t>الف- چهار معاون</a:t>
            </a:r>
            <a:endParaRPr lang="en-US" sz="2300" dirty="0" smtClean="0">
              <a:cs typeface="B Titr" pitchFamily="2" charset="-78"/>
            </a:endParaRPr>
          </a:p>
          <a:p>
            <a:pPr>
              <a:buNone/>
            </a:pPr>
            <a:r>
              <a:rPr lang="fa-IR" sz="2300" dirty="0" smtClean="0">
                <a:cs typeface="B Titr" pitchFamily="2" charset="-78"/>
              </a:rPr>
              <a:t>ب- تعداد مشاور لازم</a:t>
            </a:r>
            <a:endParaRPr lang="en-US" sz="2300" dirty="0" smtClean="0">
              <a:cs typeface="B Titr" pitchFamily="2" charset="-78"/>
            </a:endParaRPr>
          </a:p>
          <a:p>
            <a:pPr>
              <a:buNone/>
            </a:pPr>
            <a:r>
              <a:rPr lang="fa-IR" sz="2300" dirty="0" smtClean="0">
                <a:cs typeface="B Titr" pitchFamily="2" charset="-78"/>
              </a:rPr>
              <a:t>ج- تعداد کافی حسابرس و کارشناس فنی</a:t>
            </a:r>
            <a:endParaRPr lang="en-US" sz="2300" dirty="0" smtClean="0">
              <a:cs typeface="B Titr" pitchFamily="2" charset="-78"/>
            </a:endParaRPr>
          </a:p>
          <a:p>
            <a:pPr>
              <a:buNone/>
            </a:pPr>
            <a:r>
              <a:rPr lang="fa-IR" sz="2300" dirty="0" smtClean="0">
                <a:cs typeface="B Titr" pitchFamily="2" charset="-78"/>
              </a:rPr>
              <a:t>د- مستخدمین اداری</a:t>
            </a:r>
            <a:endParaRPr lang="en-US" sz="2300" dirty="0" smtClean="0">
              <a:cs typeface="B Titr" pitchFamily="2" charset="-78"/>
            </a:endParaRPr>
          </a:p>
          <a:p>
            <a:pPr>
              <a:buNone/>
            </a:pPr>
            <a:r>
              <a:rPr lang="fa-IR" sz="2300" dirty="0" smtClean="0">
                <a:cs typeface="B Titr" pitchFamily="2" charset="-78"/>
              </a:rPr>
              <a:t> </a:t>
            </a:r>
            <a:endParaRPr lang="en-US" sz="2300" dirty="0" smtClean="0">
              <a:cs typeface="B Titr" pitchFamily="2" charset="-78"/>
            </a:endParaRPr>
          </a:p>
          <a:p>
            <a:pPr>
              <a:buNone/>
            </a:pPr>
            <a:endParaRPr lang="en-US" sz="2300" dirty="0">
              <a:cs typeface="B Titr" pitchFamily="2" charset="-78"/>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6286544"/>
          </a:xfrm>
        </p:spPr>
        <p:txBody>
          <a:bodyPr>
            <a:noAutofit/>
          </a:bodyPr>
          <a:lstStyle/>
          <a:p>
            <a:pPr>
              <a:buNone/>
            </a:pPr>
            <a:r>
              <a:rPr lang="fa-IR" sz="2300" b="1" dirty="0" smtClean="0">
                <a:cs typeface="B Titr" pitchFamily="2" charset="-78"/>
              </a:rPr>
              <a:t>توضیحات مهم</a:t>
            </a:r>
            <a:endParaRPr lang="en-US" sz="2300" dirty="0" smtClean="0">
              <a:cs typeface="B Titr" pitchFamily="2" charset="-78"/>
            </a:endParaRPr>
          </a:p>
          <a:p>
            <a:pPr>
              <a:buNone/>
            </a:pPr>
            <a:r>
              <a:rPr lang="fa-IR" sz="2300" dirty="0" smtClean="0">
                <a:cs typeface="B Titr" pitchFamily="2" charset="-78"/>
              </a:rPr>
              <a:t>1- طبق قانون آیین‌نامه اداری و مالی دیوان محاسبات کشور- سمت رئیس دیوان محاسبات کشور همطراز «وزیر» و سمت دادستان دیوان محاسبات کشور همطراز «استاندار» می‌باشد.</a:t>
            </a:r>
            <a:endParaRPr lang="en-US" sz="2300" dirty="0" smtClean="0">
              <a:cs typeface="B Titr" pitchFamily="2" charset="-78"/>
            </a:endParaRPr>
          </a:p>
          <a:p>
            <a:pPr>
              <a:buNone/>
            </a:pPr>
            <a:r>
              <a:rPr lang="fa-IR" sz="2300" dirty="0" smtClean="0">
                <a:cs typeface="B Titr" pitchFamily="2" charset="-78"/>
              </a:rPr>
              <a:t>2- مقام هیأت‌های مستشاری و معاونین دیوان محاسبات همطراز «معاون وزیر» می‌باشد.</a:t>
            </a:r>
            <a:endParaRPr lang="en-US" sz="2300" dirty="0" smtClean="0">
              <a:cs typeface="B Titr" pitchFamily="2" charset="-78"/>
            </a:endParaRPr>
          </a:p>
          <a:p>
            <a:pPr>
              <a:buNone/>
            </a:pPr>
            <a:r>
              <a:rPr lang="fa-IR" sz="2300" dirty="0" smtClean="0">
                <a:cs typeface="B Titr" pitchFamily="2" charset="-78"/>
              </a:rPr>
              <a:t>3- در حال حاضر دیوان محاسبات کشور دارای 4 هیأت مستشاری می‌باشد.</a:t>
            </a:r>
            <a:endParaRPr lang="en-US" sz="2300" dirty="0" smtClean="0">
              <a:cs typeface="B Titr" pitchFamily="2" charset="-78"/>
            </a:endParaRPr>
          </a:p>
          <a:p>
            <a:pPr>
              <a:buNone/>
            </a:pPr>
            <a:r>
              <a:rPr lang="fa-IR" sz="2300" b="1" dirty="0" smtClean="0">
                <a:cs typeface="B Titr" pitchFamily="2" charset="-78"/>
              </a:rPr>
              <a:t>ماده 16-</a:t>
            </a:r>
            <a:r>
              <a:rPr lang="fa-IR" sz="2300" dirty="0" smtClean="0">
                <a:cs typeface="B Titr" pitchFamily="2" charset="-78"/>
              </a:rPr>
              <a:t> انتخاب هیأت‌های مستشاری از طریق زیر به عمل می‌آید:</a:t>
            </a:r>
            <a:endParaRPr lang="en-US" sz="2300" dirty="0" smtClean="0">
              <a:cs typeface="B Titr" pitchFamily="2" charset="-78"/>
            </a:endParaRPr>
          </a:p>
          <a:p>
            <a:pPr>
              <a:buNone/>
            </a:pPr>
            <a:r>
              <a:rPr lang="fa-IR" sz="2300" dirty="0" smtClean="0">
                <a:cs typeface="B Titr" pitchFamily="2" charset="-78"/>
              </a:rPr>
              <a:t>رئیس دیوان محاسبات کشور پس از دریافت حکم حداقل اسامی پانزده نفر از افراد امین و متدین و کاردان را حتی‌الامکان از میان افراد واجد شرایط دیوان محاسبات کشور به کمیسیون دیوان محاسبات، بودجه و امور مالی (در حال حاضر: کمیسیون برنامه و بودجه و محاسبات) پیشنهاد خواهد نمود. کمیسیون از بین افراد مذکور حداقل 9 نفر را به عنوان اعضای اصلی و سه نفر را به عنوان اعضای جانشین انتخاب و به رئیس دیوان محاسبات کشور معرفی خواهد کرد.</a:t>
            </a:r>
            <a:endParaRPr lang="en-US" sz="2300" dirty="0" smtClean="0">
              <a:cs typeface="B Titr" pitchFamily="2" charset="-78"/>
            </a:endParaRPr>
          </a:p>
          <a:p>
            <a:pPr>
              <a:buNone/>
            </a:pPr>
            <a:endParaRPr lang="en-US" sz="2300" dirty="0">
              <a:cs typeface="B Titr" pitchFamily="2" charset="-78"/>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034110"/>
          </a:xfrm>
        </p:spPr>
        <p:txBody>
          <a:bodyPr>
            <a:noAutofit/>
          </a:bodyPr>
          <a:lstStyle/>
          <a:p>
            <a:pPr algn="just">
              <a:buNone/>
            </a:pPr>
            <a:endParaRPr lang="en-US" sz="2200" dirty="0" smtClean="0">
              <a:cs typeface="B Titr" pitchFamily="2" charset="-78"/>
            </a:endParaRPr>
          </a:p>
          <a:p>
            <a:pPr algn="just">
              <a:buNone/>
            </a:pPr>
            <a:r>
              <a:rPr lang="fa-IR" sz="2200" dirty="0" smtClean="0">
                <a:cs typeface="B Titr" pitchFamily="2" charset="-78"/>
              </a:rPr>
              <a:t>تبصره 1- افزایش تعداد هیأت‌های مستشاری، تعیین روسای هیأت‌ها و صدور حکم مستشاران از وظایف رئیس دیوان محاسبات کشور می‌باشد.</a:t>
            </a:r>
            <a:endParaRPr lang="en-US" sz="2200" dirty="0" smtClean="0">
              <a:cs typeface="B Titr" pitchFamily="2" charset="-78"/>
            </a:endParaRPr>
          </a:p>
          <a:p>
            <a:pPr algn="just">
              <a:buNone/>
            </a:pPr>
            <a:r>
              <a:rPr lang="fa-IR" sz="2200" dirty="0" smtClean="0">
                <a:cs typeface="B Titr" pitchFamily="2" charset="-78"/>
              </a:rPr>
              <a:t>تبصره 2- در صورت نیاز به افزایش هیأت‌های مستشاری ریئس دیوان محاسبات به ازای هر هیأت پنج نفر را که واجد شرایط مذکور در این ماده باشند، به کمیسیون مذکور معرفی خواهد نمود. کمیسیون از میان افراد پیشنهادی سه نفر را به عنوان عضو اصلی هیأت مستشاری و یک نفر را به عنوان جانشین انتخاب و به رئیس دیوان محاسبات معرفی خواهد کرد.</a:t>
            </a:r>
          </a:p>
          <a:p>
            <a:pPr algn="just">
              <a:buNone/>
            </a:pPr>
            <a:r>
              <a:rPr lang="fa-IR" sz="2200" b="1" dirty="0" smtClean="0">
                <a:cs typeface="B Titr" pitchFamily="2" charset="-78"/>
              </a:rPr>
              <a:t>ماده 18 قانون دیوان محاسبات کشور</a:t>
            </a:r>
            <a:r>
              <a:rPr lang="fa-IR" sz="2200" dirty="0" smtClean="0">
                <a:cs typeface="B Titr" pitchFamily="2" charset="-78"/>
              </a:rPr>
              <a:t>- رئیس و دادستان و اعضاء هیأت‌های مستشاری تا انتخاب و معرفی اعضاء جدید در هر دوره قانونگذاری بکار خود ادامه خواهند داد و انتخاب مجدد آنها بلامانع است.</a:t>
            </a:r>
          </a:p>
          <a:p>
            <a:pPr algn="just">
              <a:buNone/>
            </a:pPr>
            <a:r>
              <a:rPr lang="fa-IR" sz="2200" b="1" dirty="0" smtClean="0">
                <a:cs typeface="B Titr" pitchFamily="2" charset="-78"/>
              </a:rPr>
              <a:t>ماده (19)-</a:t>
            </a:r>
            <a:r>
              <a:rPr lang="fa-IR" sz="2200" dirty="0" smtClean="0">
                <a:cs typeface="B Titr" pitchFamily="2" charset="-78"/>
              </a:rPr>
              <a:t> جلسات هیأت‌های مستشاری با حضور سه نفر رسمیت خواهد داشت و آراء صادره با اکثریت معتبر است. در مواردی که عده آنها کمتر از سه نفر باشد به درخواست هیأت از طرف رئیس دیوان محاسبات کشور کمبود از بین مستشاران سایر هیأت‌ها انتخاب و در رسیدگی و اتخاذ تصمیم شرکت خواهند نمود.</a:t>
            </a:r>
            <a:endParaRPr lang="en-US" sz="2200" dirty="0" smtClean="0">
              <a:cs typeface="B Titr" pitchFamily="2" charset="-78"/>
            </a:endParaRPr>
          </a:p>
          <a:p>
            <a:pPr algn="just">
              <a:buNone/>
            </a:pPr>
            <a:endParaRPr lang="fa-IR" sz="2200" dirty="0" smtClean="0">
              <a:cs typeface="B Titr" pitchFamily="2" charset="-78"/>
            </a:endParaRPr>
          </a:p>
          <a:p>
            <a:pPr algn="just">
              <a:buNone/>
            </a:pPr>
            <a:endParaRPr lang="en-US" sz="2200" dirty="0" smtClean="0">
              <a:cs typeface="B Titr" pitchFamily="2" charset="-78"/>
            </a:endParaRPr>
          </a:p>
          <a:p>
            <a:pPr algn="just">
              <a:buNone/>
            </a:pPr>
            <a:endParaRPr lang="en-US" sz="2200" dirty="0" smtClean="0">
              <a:cs typeface="B Titr" pitchFamily="2" charset="-78"/>
            </a:endParaRPr>
          </a:p>
          <a:p>
            <a:pPr algn="just">
              <a:buNone/>
            </a:pPr>
            <a:endParaRPr lang="en-US" sz="2200" dirty="0" smtClean="0">
              <a:cs typeface="B Titr" pitchFamily="2" charset="-78"/>
            </a:endParaRPr>
          </a:p>
          <a:p>
            <a:pPr algn="just">
              <a:buNone/>
            </a:pPr>
            <a:endParaRPr lang="en-US" sz="2200" dirty="0">
              <a:cs typeface="B Titr" pitchFamily="2" charset="-78"/>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034110"/>
          </a:xfrm>
        </p:spPr>
        <p:txBody>
          <a:bodyPr>
            <a:noAutofit/>
          </a:bodyPr>
          <a:lstStyle/>
          <a:p>
            <a:pPr>
              <a:buNone/>
            </a:pPr>
            <a:endParaRPr lang="en-US" sz="2300" b="1" dirty="0" smtClean="0">
              <a:cs typeface="B Titr" pitchFamily="2" charset="-78"/>
            </a:endParaRPr>
          </a:p>
          <a:p>
            <a:pPr>
              <a:buNone/>
            </a:pPr>
            <a:r>
              <a:rPr lang="fa-IR" sz="2300" b="1" dirty="0" smtClean="0">
                <a:cs typeface="B Titr" pitchFamily="2" charset="-78"/>
              </a:rPr>
              <a:t>ماده 20</a:t>
            </a:r>
            <a:r>
              <a:rPr lang="fa-IR" sz="2300" dirty="0" smtClean="0">
                <a:cs typeface="B Titr" pitchFamily="2" charset="-78"/>
              </a:rPr>
              <a:t>- اعضاء جانشین موضوع ماده 16 با انتخاب و از طرف رئیس دیوان محاسبات کشور در موارد ذیل به عضویت هیأت‌های مستشاری در خواهند آمد.</a:t>
            </a:r>
          </a:p>
          <a:p>
            <a:pPr algn="just">
              <a:buNone/>
            </a:pPr>
            <a:r>
              <a:rPr lang="fa-IR" sz="2300" dirty="0" smtClean="0">
                <a:cs typeface="B Titr" pitchFamily="2" charset="-78"/>
              </a:rPr>
              <a:t>1- در مورد فوت یا استعفا یا بازنشستگی یکی از اعضاء هیأت‌ها</a:t>
            </a:r>
            <a:endParaRPr lang="en-US" sz="2300" dirty="0" smtClean="0">
              <a:cs typeface="B Titr" pitchFamily="2" charset="-78"/>
            </a:endParaRPr>
          </a:p>
          <a:p>
            <a:pPr algn="just">
              <a:buNone/>
            </a:pPr>
            <a:r>
              <a:rPr lang="fa-IR" sz="2300" dirty="0" smtClean="0">
                <a:cs typeface="B Titr" pitchFamily="2" charset="-78"/>
              </a:rPr>
              <a:t>2- در مواردی که هر یک از مستشاران به علتی برای مدتی بیش از 4 ماه متوالی از انجام وظیفه بازماند.</a:t>
            </a:r>
          </a:p>
          <a:p>
            <a:pPr algn="just">
              <a:buNone/>
            </a:pPr>
            <a:r>
              <a:rPr lang="fa-IR" sz="2300" dirty="0" smtClean="0">
                <a:cs typeface="B Titr" pitchFamily="2" charset="-78"/>
              </a:rPr>
              <a:t>تبصره- اعضاء جانشین قبل از اینکه به موجب این ماده به کار دعوت شوند وظایفی را که از طرف دستگاه‌های مربوط به آنها ارجاع می‌شود انجام خواهند داد.</a:t>
            </a:r>
          </a:p>
          <a:p>
            <a:pPr algn="just">
              <a:buNone/>
            </a:pPr>
            <a:r>
              <a:rPr lang="fa-IR" sz="2300" b="1" dirty="0" smtClean="0">
                <a:cs typeface="B Titr" pitchFamily="2" charset="-78"/>
              </a:rPr>
              <a:t>ماده (21)</a:t>
            </a:r>
            <a:r>
              <a:rPr lang="fa-IR" sz="2300" dirty="0" smtClean="0">
                <a:cs typeface="B Titr" pitchFamily="2" charset="-78"/>
              </a:rPr>
              <a:t>- دادستان دیوان محاسبات کشور در حدود قوانین و مقررات مالی در حفظ حقوق بیت‌المال اقدام می‌نماید و در انجام وظایف خود می‌تواند هر یک از دستگاه‌ها شخصاً مراجعه و یا این مأموریت را به یکی از دادیاران محول نماید.</a:t>
            </a:r>
            <a:endParaRPr lang="en-US" sz="2300" dirty="0" smtClean="0">
              <a:cs typeface="B Titr" pitchFamily="2" charset="-78"/>
            </a:endParaRPr>
          </a:p>
          <a:p>
            <a:pPr algn="just">
              <a:buNone/>
            </a:pPr>
            <a:endParaRPr lang="en-US" sz="2300" dirty="0" smtClean="0">
              <a:cs typeface="B Titr" pitchFamily="2" charset="-78"/>
            </a:endParaRPr>
          </a:p>
          <a:p>
            <a:pPr algn="just">
              <a:buNone/>
            </a:pPr>
            <a:endParaRPr lang="en-US" sz="2300" dirty="0" smtClean="0">
              <a:cs typeface="B Titr" pitchFamily="2" charset="-78"/>
            </a:endParaRPr>
          </a:p>
          <a:p>
            <a:pPr>
              <a:buNone/>
            </a:pPr>
            <a:endParaRPr lang="en-US" sz="2300" dirty="0" smtClean="0">
              <a:cs typeface="B Titr" pitchFamily="2" charset="-78"/>
            </a:endParaRPr>
          </a:p>
          <a:p>
            <a:pPr>
              <a:buNone/>
            </a:pPr>
            <a:endParaRPr lang="en-US" sz="2300" dirty="0">
              <a:cs typeface="B Titr" pitchFamily="2" charset="-78"/>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Autofit/>
          </a:bodyPr>
          <a:lstStyle/>
          <a:p>
            <a:pPr algn="just">
              <a:buNone/>
            </a:pPr>
            <a:r>
              <a:rPr lang="fa-IR" sz="2300" dirty="0" smtClean="0">
                <a:cs typeface="B Titr" pitchFamily="2" charset="-78"/>
              </a:rPr>
              <a:t>تبصره 1- هر گاه در موعد مقرر حساب ماهانه یا سالانه و صورت‌های مالی و هر نوع سند و یا مدرک مورد نیاز در اختیار دیوان محاسبات کشور قرار نگیرد، دادستان دیوان محاسبات کشور موظف است به محض اعلام، علیه مسئول یا مسئولین امر دادخواست تنظیم و جهت طرح در هیأت‌های مستشاری به رئیس دیوان محاسبات کشور ارسال نماید.</a:t>
            </a:r>
          </a:p>
          <a:p>
            <a:pPr algn="just">
              <a:buNone/>
            </a:pPr>
            <a:r>
              <a:rPr lang="fa-IR" sz="2300" dirty="0" smtClean="0">
                <a:cs typeface="B Titr" pitchFamily="2" charset="-78"/>
              </a:rPr>
              <a:t>تبصره 2- دادستان دیوان محاسبات کشور موظف ست به مورد کسری ابواب جمعی مسئولین و موارد مذکور در ماده 23 این قانون و همچنین سایر مواردی که رسیدگی به آنها در صلاحیت دیوان محاسبات کشور می‌باشد رسیدگی و پس از تکمیل پرونده با صدور دادخواست مراتب را جهت طرح در هیأت‌های مستشاری به رئیس دیوان محاسبات کشور اعلام دارد.</a:t>
            </a:r>
          </a:p>
          <a:p>
            <a:pPr algn="just">
              <a:buNone/>
            </a:pPr>
            <a:r>
              <a:rPr lang="fa-IR" sz="2300" dirty="0" smtClean="0">
                <a:cs typeface="B Titr" pitchFamily="2" charset="-78"/>
              </a:rPr>
              <a:t>تبصره 3- رئیس دیوان محاسبات کشور مکلف است حداکثر ظرف ده روز دادخواست دادستان را به هیأت‌های مذکور ارجاع دهد.</a:t>
            </a:r>
            <a:endParaRPr lang="en-US" sz="2300" dirty="0" smtClean="0">
              <a:cs typeface="B Titr" pitchFamily="2" charset="-78"/>
            </a:endParaRPr>
          </a:p>
          <a:p>
            <a:pPr algn="just">
              <a:buNone/>
            </a:pPr>
            <a:endParaRPr lang="fa-IR" sz="2300" dirty="0" smtClean="0">
              <a:cs typeface="B Titr" pitchFamily="2" charset="-78"/>
            </a:endParaRPr>
          </a:p>
          <a:p>
            <a:pPr algn="just">
              <a:buNone/>
            </a:pPr>
            <a:endParaRPr lang="en-US" sz="2300" dirty="0">
              <a:cs typeface="B Titr" pitchFamily="2" charset="-78"/>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28604"/>
            <a:ext cx="7498080" cy="5819796"/>
          </a:xfrm>
        </p:spPr>
        <p:txBody>
          <a:bodyPr/>
          <a:lstStyle/>
          <a:p>
            <a:pPr>
              <a:buNone/>
            </a:pPr>
            <a:r>
              <a:rPr lang="fa-IR" sz="3000" b="1" dirty="0" smtClean="0">
                <a:cs typeface="B Titr" pitchFamily="2" charset="-78"/>
              </a:rPr>
              <a:t>ماده 23 قانون دیوان محاسبات کشور (مهم است)</a:t>
            </a:r>
            <a:endParaRPr lang="en-US" sz="3000" dirty="0" smtClean="0">
              <a:cs typeface="B Titr" pitchFamily="2" charset="-78"/>
            </a:endParaRPr>
          </a:p>
          <a:p>
            <a:endParaRPr lang="fa-IR" sz="2300" dirty="0" smtClean="0"/>
          </a:p>
          <a:p>
            <a:pPr>
              <a:buNone/>
            </a:pPr>
            <a:r>
              <a:rPr lang="fa-IR" sz="2300" dirty="0" smtClean="0">
                <a:cs typeface="B Titr" pitchFamily="2" charset="-78"/>
              </a:rPr>
              <a:t>هیأت‌های مستشاری علاوه بر موارد مذکور در این قانون به مواد زیر نیز رسیدگی و انشاء رای می‌نمایند.</a:t>
            </a:r>
          </a:p>
          <a:p>
            <a:pPr>
              <a:buNone/>
            </a:pPr>
            <a:endParaRPr lang="en-US" sz="2300" dirty="0" smtClean="0">
              <a:cs typeface="B Titr" pitchFamily="2" charset="-78"/>
            </a:endParaRPr>
          </a:p>
          <a:p>
            <a:pPr>
              <a:buNone/>
            </a:pPr>
            <a:r>
              <a:rPr lang="fa-IR" sz="2300" dirty="0" smtClean="0">
                <a:cs typeface="B Titr" pitchFamily="2" charset="-78"/>
              </a:rPr>
              <a:t>الف- عدم ارائه صورت‌های مالی، حساب درآمد و هزینه، دفاتر قانونی و صورتحساب کسری و یا اسناد و مدارک در موعد مقرر در دیوان محاسبات کشور</a:t>
            </a:r>
          </a:p>
          <a:p>
            <a:pPr>
              <a:buNone/>
            </a:pPr>
            <a:endParaRPr lang="en-US" sz="2300" dirty="0" smtClean="0">
              <a:cs typeface="B Titr" pitchFamily="2" charset="-78"/>
            </a:endParaRPr>
          </a:p>
          <a:p>
            <a:pPr>
              <a:buNone/>
            </a:pPr>
            <a:r>
              <a:rPr lang="fa-IR" sz="2300" dirty="0" smtClean="0">
                <a:cs typeface="B Titr" pitchFamily="2" charset="-78"/>
              </a:rPr>
              <a:t>ب- تعهد زائد بر اعتبار و یا عدم رعایت قوانین و مقررات مالی</a:t>
            </a:r>
          </a:p>
          <a:p>
            <a:pPr>
              <a:buNone/>
            </a:pPr>
            <a:r>
              <a:rPr lang="fa-IR" sz="2300" dirty="0" smtClean="0">
                <a:cs typeface="B Titr" pitchFamily="2" charset="-78"/>
              </a:rPr>
              <a:t>ج- عدم واریز به موقع درآمد و سایر منابع تأمین اعتبار در بودجه عمومی به حساب مربوط و همچنین عدم واریز وجوهی که به عنوان سپرده یا وجه‌الضمان و یا وثیقه و یا نظایر آنها دریافت می‌گردد.</a:t>
            </a:r>
            <a:endParaRPr lang="en-US" sz="2300" dirty="0" smtClean="0">
              <a:cs typeface="B Titr" pitchFamily="2" charset="-78"/>
            </a:endParaRPr>
          </a:p>
          <a:p>
            <a:pPr>
              <a:buNone/>
            </a:pPr>
            <a:endParaRPr lang="en-US" sz="2300" dirty="0" smtClean="0">
              <a:cs typeface="B Titr" pitchFamily="2" charset="-78"/>
            </a:endParaRPr>
          </a:p>
          <a:p>
            <a:endParaRPr lang="fa-I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28604"/>
            <a:ext cx="7498080" cy="5819796"/>
          </a:xfrm>
        </p:spPr>
        <p:txBody>
          <a:bodyPr>
            <a:normAutofit lnSpcReduction="10000"/>
          </a:bodyPr>
          <a:lstStyle/>
          <a:p>
            <a:endParaRPr lang="fa-IR" sz="2300" dirty="0" smtClean="0">
              <a:cs typeface="B Titr" pitchFamily="2" charset="-78"/>
            </a:endParaRPr>
          </a:p>
          <a:p>
            <a:pPr>
              <a:buNone/>
            </a:pPr>
            <a:r>
              <a:rPr lang="fa-IR" sz="2300" dirty="0" smtClean="0">
                <a:cs typeface="B Titr" pitchFamily="2" charset="-78"/>
              </a:rPr>
              <a:t>د- عدم پرداخت به موقع تعهدات دولت که موجب ضرر و زیان به بیت‌المال می‌گردد.</a:t>
            </a:r>
            <a:endParaRPr lang="en-US" sz="2300" dirty="0" smtClean="0">
              <a:cs typeface="B Titr" pitchFamily="2" charset="-78"/>
            </a:endParaRPr>
          </a:p>
          <a:p>
            <a:pPr>
              <a:buNone/>
            </a:pPr>
            <a:r>
              <a:rPr lang="fa-IR" sz="2300" dirty="0" smtClean="0">
                <a:cs typeface="B Titr" pitchFamily="2" charset="-78"/>
              </a:rPr>
              <a:t>هـ- سوء استفاده، غفلت و تسامح در حفظ اموال و اسناد و وجوه دولتی یا هر خرج یا تصمیم نادرست که باعث اتلاف یا تضییع بیت‌المال شود.</a:t>
            </a:r>
            <a:endParaRPr lang="en-US" sz="2300" dirty="0" smtClean="0">
              <a:cs typeface="B Titr" pitchFamily="2" charset="-78"/>
            </a:endParaRPr>
          </a:p>
          <a:p>
            <a:pPr>
              <a:buNone/>
            </a:pPr>
            <a:r>
              <a:rPr lang="fa-IR" sz="2300" dirty="0" smtClean="0">
                <a:cs typeface="B Titr" pitchFamily="2" charset="-78"/>
              </a:rPr>
              <a:t>و- پرونده‌های کسری ابواب جمعی مسئولین مربوط</a:t>
            </a:r>
          </a:p>
          <a:p>
            <a:pPr>
              <a:buNone/>
            </a:pPr>
            <a:r>
              <a:rPr lang="fa-IR" sz="2300" dirty="0" smtClean="0">
                <a:cs typeface="B Titr" pitchFamily="2" charset="-78"/>
              </a:rPr>
              <a:t>ز- ایجاد موانع و محظورات غیرقابل توجیه از ناحیه مسئولین ذیربط دستگاه‌ها در قبال ممیزین و یا حسابرس‌ها و سایر کارشناسان دیوان محاسبات کشور در جهت انجام وظایف آنان</a:t>
            </a:r>
          </a:p>
          <a:p>
            <a:pPr>
              <a:buNone/>
            </a:pPr>
            <a:r>
              <a:rPr lang="fa-IR" sz="2300" dirty="0" smtClean="0">
                <a:cs typeface="B Titr" pitchFamily="2" charset="-78"/>
              </a:rPr>
              <a:t>ح- پرداخت و دریافت‌هایی که خلاف قوانین موجود به دستور کتبی مقامات مسئول صورت گیرد.</a:t>
            </a:r>
          </a:p>
          <a:p>
            <a:pPr>
              <a:buNone/>
            </a:pPr>
            <a:r>
              <a:rPr lang="fa-IR" sz="2300" dirty="0" smtClean="0">
                <a:cs typeface="B Titr" pitchFamily="2" charset="-78"/>
              </a:rPr>
              <a:t>ط- تأیید و یا صدور رای نسبت به گزارشات حسابرسان داخلی و خارجی شرکت‌ها و مؤسسات و سازمان‌های مربوطه</a:t>
            </a:r>
            <a:endParaRPr lang="en-US" sz="2300" dirty="0" smtClean="0">
              <a:cs typeface="B Titr" pitchFamily="2" charset="-78"/>
            </a:endParaRPr>
          </a:p>
          <a:p>
            <a:pPr>
              <a:buNone/>
            </a:pPr>
            <a:r>
              <a:rPr lang="fa-IR" sz="2300" dirty="0" smtClean="0">
                <a:cs typeface="B Titr" pitchFamily="2" charset="-78"/>
              </a:rPr>
              <a:t>ی- رسیدگی و صدور رای نسبت به گزارش‌های حسابرسی و گواهی حساب‌های صادره توسط دیوان محاسبات کشور</a:t>
            </a:r>
          </a:p>
          <a:p>
            <a:pPr>
              <a:buNone/>
            </a:pPr>
            <a:endParaRPr lang="fa-IR" sz="2300" dirty="0">
              <a:cs typeface="B Titr"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142876"/>
            <a:ext cx="7929618" cy="6429396"/>
          </a:xfrm>
        </p:spPr>
        <p:txBody>
          <a:bodyPr>
            <a:normAutofit/>
          </a:bodyPr>
          <a:lstStyle/>
          <a:p>
            <a:pPr algn="r"/>
            <a:r>
              <a:rPr lang="fa-IR" sz="2300" b="1" dirty="0" smtClean="0">
                <a:solidFill>
                  <a:schemeClr val="tx1"/>
                </a:solidFill>
                <a:effectLst/>
                <a:cs typeface="B Titr" pitchFamily="2" charset="-78"/>
              </a:rPr>
              <a:t>توضیح 2-</a:t>
            </a:r>
            <a:r>
              <a:rPr lang="fa-IR" sz="2300" dirty="0" smtClean="0">
                <a:solidFill>
                  <a:schemeClr val="tx1"/>
                </a:solidFill>
                <a:effectLst/>
                <a:cs typeface="B Titr" pitchFamily="2" charset="-78"/>
              </a:rPr>
              <a:t> تبصره‌های قوانین بودجه تا سال 1364 به صورت هم دائمی و هم موقت تصویب می‌شود تبصره‌های دائمی بیش از یکسال قابلیت اجرا داشت و تا مهلت زمانی لغو تنفیذ می‌گردید لکن از سال 1365 تبصره دائمی تصویب نشد. قوانین دائمی که تا سال 1364 در تبصره‌های بودجه لغو نشده است هنوز هم معتبر است.</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سال مالی</a:t>
            </a:r>
            <a:r>
              <a:rPr lang="fa-IR" sz="2300" dirty="0" smtClean="0">
                <a:solidFill>
                  <a:schemeClr val="tx1"/>
                </a:solidFill>
                <a:effectLst/>
                <a:cs typeface="B Titr" pitchFamily="2" charset="-78"/>
              </a:rPr>
              <a:t>. ماده (6) قانون محاسبات عمومی کشور می‌گوید: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«سال مالی بودجه از اول فروردین هر سال تا پایان اسفند همان سال به مدت یک سال هجری شمسی می‌باشد.». چنانچه به قانون اصلاح مواد 63 و 64 قانون محاسبات عمومی مصوب اسفند 1379 توجه شود. دستگاه‌های اجرائی مجاز شدند که وجوه مربوط به اعتبارات هزینه‌ای سال قبل خود را تا پایان فرودین سال بعد و وجوه مربوط به اعتبارات طرح‌های تملک دارائی‌های سرمایه‌ای (عمرانی) را تا پایان تیرماه سال بعد به مصرف برسانند و عملکرد آن را در حساب‌های سال قبل اعمال نمایند بنابراین چنین می‌گویند که سال مالی عملاً به 16 ماه افزایش یافته است.</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منابع و مصارف یا دریافت‌ها و پرداخت‌های بودجه کل کشور توسط 5 گروه از دستگاه‌های اجرایی حسب مورد صورت می‌گیرد که در مواد 2 تا 5 قانون محاسبات عمومی و 1 تا 5 قانون مدیریت خدمات کشوری تعریف و مشخص شده‌اند.</a:t>
            </a:r>
            <a:endParaRPr lang="en-US" sz="23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Autofit/>
          </a:bodyPr>
          <a:lstStyle/>
          <a:p>
            <a:pPr>
              <a:buNone/>
            </a:pPr>
            <a:r>
              <a:rPr lang="fa-IR" sz="2300" dirty="0" smtClean="0">
                <a:cs typeface="B Titr" pitchFamily="2" charset="-78"/>
              </a:rPr>
              <a:t>تبصره 1- هیأت‌ها در صورت احراز وقوع تخلف ضمن صدور رای نسبت به ضرر و زیان وارده متخلفین را حسب مورد به مجازات‌های اداری ذیل محکوم می‌نمایند:</a:t>
            </a:r>
          </a:p>
          <a:p>
            <a:pPr>
              <a:buNone/>
            </a:pPr>
            <a:r>
              <a:rPr lang="fa-IR" sz="2300" dirty="0" smtClean="0">
                <a:cs typeface="B Titr" pitchFamily="2" charset="-78"/>
              </a:rPr>
              <a:t>الف- توبیخ کتبی با درج در پرونده استخدامی	</a:t>
            </a:r>
            <a:endParaRPr lang="en-US" sz="2300" dirty="0" smtClean="0">
              <a:cs typeface="B Titr" pitchFamily="2" charset="-78"/>
            </a:endParaRPr>
          </a:p>
          <a:p>
            <a:pPr>
              <a:buNone/>
            </a:pPr>
            <a:r>
              <a:rPr lang="fa-IR" sz="2300" dirty="0" smtClean="0">
                <a:cs typeface="B Titr" pitchFamily="2" charset="-78"/>
              </a:rPr>
              <a:t>ب- کسر حقوق و مزایا حداکثر یک سوم از یک ماه تا یک سال</a:t>
            </a:r>
            <a:endParaRPr lang="en-US" sz="2300" dirty="0" smtClean="0">
              <a:cs typeface="B Titr" pitchFamily="2" charset="-78"/>
            </a:endParaRPr>
          </a:p>
          <a:p>
            <a:pPr>
              <a:buNone/>
            </a:pPr>
            <a:r>
              <a:rPr lang="fa-IR" sz="2300" dirty="0" smtClean="0">
                <a:cs typeface="B Titr" pitchFamily="2" charset="-78"/>
              </a:rPr>
              <a:t>ج- انفصال موقت از یک ماه تا یکسال</a:t>
            </a:r>
            <a:endParaRPr lang="en-US" sz="2300" dirty="0" smtClean="0">
              <a:cs typeface="B Titr" pitchFamily="2" charset="-78"/>
            </a:endParaRPr>
          </a:p>
          <a:p>
            <a:pPr>
              <a:buNone/>
            </a:pPr>
            <a:r>
              <a:rPr lang="fa-IR" sz="2300" dirty="0" smtClean="0">
                <a:cs typeface="B Titr" pitchFamily="2" charset="-78"/>
              </a:rPr>
              <a:t>د- اخراج از محل خدمت</a:t>
            </a:r>
            <a:endParaRPr lang="en-US" sz="2300" dirty="0" smtClean="0">
              <a:cs typeface="B Titr" pitchFamily="2" charset="-78"/>
            </a:endParaRPr>
          </a:p>
          <a:p>
            <a:pPr>
              <a:buNone/>
            </a:pPr>
            <a:r>
              <a:rPr lang="fa-IR" sz="2300" dirty="0" smtClean="0">
                <a:cs typeface="B Titr" pitchFamily="2" charset="-78"/>
              </a:rPr>
              <a:t>هـ- انفصال دائم از خدمات دولتی</a:t>
            </a:r>
          </a:p>
          <a:p>
            <a:pPr>
              <a:buNone/>
            </a:pPr>
            <a:r>
              <a:rPr lang="fa-IR" sz="2300" dirty="0" smtClean="0">
                <a:cs typeface="B Titr" pitchFamily="2" charset="-78"/>
              </a:rPr>
              <a:t>تبصره 2- هیأت‌ها در صورت احراز وقوع جرم ضمن اعلام رای نسبت به ضرر و زیان وارده، پرونده را از طریق دادسرای دیوان محاسبات کشور برای تعقیق به مراجع قضائی ارسال خواهند داشت.</a:t>
            </a:r>
          </a:p>
          <a:p>
            <a:pPr>
              <a:buNone/>
            </a:pPr>
            <a:r>
              <a:rPr lang="fa-IR" sz="2300" dirty="0" smtClean="0">
                <a:cs typeface="B Titr" pitchFamily="2" charset="-78"/>
              </a:rPr>
              <a:t>تبصره 3- آرای هیأت‌های مستشاری در موارد بندهای (الف) و (ب) و (ج) تبصره (1) این ماده قطعی و لازم‌الاجرا است و در مورد بندهای (د) و (هـ) در مدت بیست روز از تاریخ ابلاغ در هیأتی مرکب از سه نفر از مستشاران که در پرونده مطروحه سابقه رای نداشته باشند با تعیین رئیس دیوان محاسبات کشور قابل تجدیدنظر می‌باشد.</a:t>
            </a:r>
            <a:endParaRPr lang="en-US" sz="2300" dirty="0" smtClean="0">
              <a:cs typeface="B Titr" pitchFamily="2" charset="-78"/>
            </a:endParaRPr>
          </a:p>
          <a:p>
            <a:pPr>
              <a:buNone/>
            </a:pPr>
            <a:endParaRPr lang="fa-IR" sz="2300" dirty="0" smtClean="0">
              <a:cs typeface="B Titr" pitchFamily="2" charset="-78"/>
            </a:endParaRPr>
          </a:p>
          <a:p>
            <a:pPr>
              <a:buNone/>
            </a:pPr>
            <a:endParaRPr lang="en-US" sz="2300" dirty="0" smtClean="0">
              <a:cs typeface="B Titr" pitchFamily="2" charset="-78"/>
            </a:endParaRPr>
          </a:p>
          <a:p>
            <a:pPr>
              <a:buNone/>
            </a:pPr>
            <a:endParaRPr lang="en-US" sz="2300" dirty="0">
              <a:cs typeface="B Titr" pitchFamily="2" charset="-7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a:bodyPr>
          <a:lstStyle/>
          <a:p>
            <a:pPr algn="ctr">
              <a:buNone/>
            </a:pPr>
            <a:r>
              <a:rPr lang="fa-IR" sz="3000" b="1" dirty="0" smtClean="0">
                <a:cs typeface="B Titr" pitchFamily="2" charset="-78"/>
              </a:rPr>
              <a:t>ماده (24) قانون دیوان محاسبات کشور</a:t>
            </a:r>
          </a:p>
          <a:p>
            <a:pPr algn="ctr">
              <a:buNone/>
            </a:pPr>
            <a:endParaRPr lang="en-US" sz="3000" dirty="0" smtClean="0">
              <a:cs typeface="B Titr" pitchFamily="2" charset="-78"/>
            </a:endParaRPr>
          </a:p>
          <a:p>
            <a:pPr algn="just">
              <a:buNone/>
            </a:pPr>
            <a:r>
              <a:rPr lang="fa-IR" sz="2300" dirty="0" smtClean="0">
                <a:cs typeface="B Titr" pitchFamily="2" charset="-78"/>
              </a:rPr>
              <a:t>هرگاه ثابت شود که از ناحیه مسئولان بدون سوء نیت ضرری به بیت‌المال وارد شده است از طرف هیات‌های مستشاری رای به جبران آن طبق ماده (28) قانون دیوان محاسبات صادر خواهد شد و در مورد تخلفاتی که ناشی از دستور رئیس جمهوری و نخست وزیر و وزراء بوده و اثر مالی داشته باشد علاوه بر جبران ضرر گزارش لازم حسب مورد جهت استحضار و اخذ تصمیم به مجلس داده خواهد شد.</a:t>
            </a:r>
            <a:endParaRPr lang="fa-IR" sz="2300" dirty="0">
              <a:cs typeface="B Titr" pitchFamily="2" charset="-78"/>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lstStyle/>
          <a:p>
            <a:pPr algn="ctr">
              <a:buNone/>
            </a:pPr>
            <a:r>
              <a:rPr lang="fa-IR" sz="3000" b="1" dirty="0" smtClean="0">
                <a:cs typeface="B Titr" pitchFamily="2" charset="-78"/>
              </a:rPr>
              <a:t>چکیده و خلاصه مطالب مهم</a:t>
            </a:r>
          </a:p>
          <a:p>
            <a:pPr algn="ctr">
              <a:buNone/>
            </a:pPr>
            <a:endParaRPr lang="en-US" sz="3000" dirty="0" smtClean="0">
              <a:cs typeface="B Titr" pitchFamily="2" charset="-78"/>
            </a:endParaRPr>
          </a:p>
          <a:p>
            <a:pPr>
              <a:buNone/>
            </a:pPr>
            <a:r>
              <a:rPr lang="fa-IR" sz="2300" b="1" dirty="0" smtClean="0">
                <a:cs typeface="B Titr" pitchFamily="2" charset="-78"/>
              </a:rPr>
              <a:t>دیوان محاسبات کشور دارای سه وظیفه قانونی نظارتی طبق قانون اساسی و مواد قانونی ذکر شده می‌باشد.</a:t>
            </a:r>
          </a:p>
          <a:p>
            <a:pPr>
              <a:buNone/>
            </a:pPr>
            <a:endParaRPr lang="en-US" sz="2300" dirty="0" smtClean="0">
              <a:cs typeface="B Titr" pitchFamily="2" charset="-78"/>
            </a:endParaRPr>
          </a:p>
          <a:p>
            <a:pPr>
              <a:buNone/>
            </a:pPr>
            <a:r>
              <a:rPr lang="fa-IR" sz="2300" b="1" dirty="0" smtClean="0">
                <a:cs typeface="B Titr" pitchFamily="2" charset="-78"/>
              </a:rPr>
              <a:t>الف- نظارت مالی و حسابرسی پس از خرج که عمده آن حسابرسی رعایت (تطبیق قوانین و مقررات با دریافت‌ها و پرداخت‌ها) در خصوص کلیه دستگاه‌های اجرائی که از بودجه کل کشور به نحوی استفاده می‌نمایند.</a:t>
            </a:r>
            <a:endParaRPr lang="en-US" sz="2300" dirty="0" smtClean="0">
              <a:cs typeface="B Titr" pitchFamily="2" charset="-78"/>
            </a:endParaRPr>
          </a:p>
          <a:p>
            <a:pPr>
              <a:buNone/>
            </a:pPr>
            <a:endParaRPr lang="fa-I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lnSpcReduction="10000"/>
          </a:bodyPr>
          <a:lstStyle/>
          <a:p>
            <a:endParaRPr lang="fa-IR" sz="2300" b="1" dirty="0" smtClean="0">
              <a:cs typeface="B Titr" pitchFamily="2" charset="-78"/>
            </a:endParaRPr>
          </a:p>
          <a:p>
            <a:pPr>
              <a:buNone/>
            </a:pPr>
            <a:r>
              <a:rPr lang="fa-IR" sz="2300" b="1" dirty="0" smtClean="0">
                <a:cs typeface="B Titr" pitchFamily="2" charset="-78"/>
              </a:rPr>
              <a:t>ب- نظارت قضائی مالی- در مواردی که تخلفاتی از قوانین و مقررات و اهداف و سیاست‌های دستگاه‌ها هنگام حسابرسی و رسیدگی، مشاهده گردد اقدامات ذیل انجام می‌شود.</a:t>
            </a:r>
            <a:endParaRPr lang="en-US" sz="2300" dirty="0" smtClean="0">
              <a:cs typeface="B Titr" pitchFamily="2" charset="-78"/>
            </a:endParaRPr>
          </a:p>
          <a:p>
            <a:pPr>
              <a:buNone/>
            </a:pPr>
            <a:r>
              <a:rPr lang="fa-IR" sz="2300" b="1" dirty="0" smtClean="0">
                <a:cs typeface="B Titr" pitchFamily="2" charset="-78"/>
              </a:rPr>
              <a:t>ب-1) گزارش تخلفات توسط حسابرسان و سایر مقامات مسئول دیوان محاسبات به دادسرای دیوان محاسبات ارسال می‌گردد. در مواردی که تخلفات ناشی از اجرای ماده 91 قانون محاسبات عمومی کشور توسط ذیحساب ارسال و با تایید وزارت امور اقتصادی و دارائی به دیوان محاسبات ارسال شود. موضوع در دادسرای دیوان محاسبات قابل بررسی و اقدام می‌باشد.</a:t>
            </a:r>
          </a:p>
          <a:p>
            <a:pPr algn="just">
              <a:buNone/>
            </a:pPr>
            <a:r>
              <a:rPr lang="fa-IR" sz="2300" b="1" dirty="0" smtClean="0">
                <a:cs typeface="B Titr" pitchFamily="2" charset="-78"/>
              </a:rPr>
              <a:t>ب-2) تخلفات گزارش شده در یکی از شعبات دادیاری دیوان محاسبات مورد بررسی و نسبت به تشکیل پرونده اقدام و توضیحات لازم از خواندگان خواسته می‌شود.</a:t>
            </a:r>
          </a:p>
          <a:p>
            <a:pPr algn="just">
              <a:buNone/>
            </a:pPr>
            <a:r>
              <a:rPr lang="fa-IR" sz="2300" b="1" dirty="0" smtClean="0">
                <a:cs typeface="B Titr" pitchFamily="2" charset="-78"/>
              </a:rPr>
              <a:t>تبصره- دادیار دادرسی با موافقت دادستان مجاز است چنانچه پاسخ‌های دریافتی و اسناد و مدارک مستند موضوع تخلف گزارش شده را منتفی نماید پرونده را مختومه نماید.</a:t>
            </a:r>
          </a:p>
          <a:p>
            <a:pPr>
              <a:buNone/>
            </a:pPr>
            <a:endParaRPr lang="en-US" sz="2300" dirty="0" smtClean="0">
              <a:cs typeface="B Titr" pitchFamily="2" charset="-78"/>
            </a:endParaRPr>
          </a:p>
          <a:p>
            <a:pPr>
              <a:buNone/>
            </a:pPr>
            <a:endParaRPr lang="fa-IR" sz="23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Autofit/>
          </a:bodyPr>
          <a:lstStyle/>
          <a:p>
            <a:endParaRPr lang="fa-IR" sz="2300" b="1" dirty="0" smtClean="0"/>
          </a:p>
          <a:p>
            <a:pPr algn="just">
              <a:buNone/>
            </a:pPr>
            <a:r>
              <a:rPr lang="fa-IR" sz="2300" b="1" dirty="0" smtClean="0">
                <a:cs typeface="B Titr" pitchFamily="2" charset="-78"/>
              </a:rPr>
              <a:t>ب-3) چنانچه کماکان تخلفات مرتفع نشود با گزارش دادیار و رئیس شعبه دادیاری- دادخواست تنظیم و با امضاء دادستان دیوان محاسبات کشور جهت طرح در یکی از هیأت‌های مستشاری برای رئیس دیوان محاسبات کشور ارسال می‌گردد.</a:t>
            </a:r>
          </a:p>
          <a:p>
            <a:pPr>
              <a:buNone/>
            </a:pPr>
            <a:r>
              <a:rPr lang="fa-IR" sz="2300" b="1" dirty="0" smtClean="0">
                <a:cs typeface="B Titr" pitchFamily="2" charset="-78"/>
              </a:rPr>
              <a:t>تبصره 1- تعیین هیأت مستشاری با نظر رئیس دیوان محاسبات کشور و با رعایت آیین‌نامه اجرایی قانونی می‌باشد.</a:t>
            </a:r>
            <a:endParaRPr lang="en-US" sz="2300" dirty="0" smtClean="0">
              <a:cs typeface="B Titr" pitchFamily="2" charset="-78"/>
            </a:endParaRPr>
          </a:p>
          <a:p>
            <a:pPr>
              <a:buNone/>
            </a:pPr>
            <a:r>
              <a:rPr lang="fa-IR" sz="2300" b="1" dirty="0" smtClean="0">
                <a:cs typeface="B Titr" pitchFamily="2" charset="-78"/>
              </a:rPr>
              <a:t>تبصره 2- چنانچه در این مرحله دادستان دیوان موضوع تخلف را از مصادیق جرم تشخیص دهد و تصرف در اموال و وجوه عمومی بداند طبق ماده 25 قانون دیوان محاسبات کشور مجاز است پرونده را به قوه قضائیه نیز اعلام نماید.</a:t>
            </a:r>
          </a:p>
          <a:p>
            <a:pPr>
              <a:buNone/>
            </a:pPr>
            <a:r>
              <a:rPr lang="fa-IR" sz="2300" b="1" dirty="0" smtClean="0">
                <a:cs typeface="B Titr" pitchFamily="2" charset="-78"/>
              </a:rPr>
              <a:t>ب-4) دادخواست صادره در یک از هیأت‌های مستشاری طرح و از خوانده یا خواندگان دعوت می‌شود که یا حضوری و یا بصورت لایحه دفاعیه کتبی توضیحات مستند و قانونی ارائه نمایند و چنانچه هیأت مستشاری مصادیق را بپذیرد پرونده تبرئه و در غیر اینصورت رای بر محکومیت طبق یکی از بندهای تبصره (1) ماده 23 قانون دیوان محاسبات صادر می‌شود.</a:t>
            </a:r>
          </a:p>
          <a:p>
            <a:pPr>
              <a:buNone/>
            </a:pPr>
            <a:endParaRPr lang="en-US" sz="2300" dirty="0" smtClean="0">
              <a:cs typeface="B Titr" pitchFamily="2" charset="-78"/>
            </a:endParaRPr>
          </a:p>
          <a:p>
            <a:pPr algn="just">
              <a:buNone/>
            </a:pPr>
            <a:endParaRPr lang="en-US" sz="2300" dirty="0" smtClean="0">
              <a:cs typeface="B Titr" pitchFamily="2" charset="-78"/>
            </a:endParaRPr>
          </a:p>
          <a:p>
            <a:pPr>
              <a:buNone/>
            </a:pPr>
            <a:endParaRPr lang="fa-IR" sz="23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28604"/>
            <a:ext cx="7498080" cy="5819796"/>
          </a:xfrm>
        </p:spPr>
        <p:txBody>
          <a:bodyPr>
            <a:normAutofit lnSpcReduction="10000"/>
          </a:bodyPr>
          <a:lstStyle/>
          <a:p>
            <a:pPr>
              <a:buNone/>
            </a:pPr>
            <a:r>
              <a:rPr lang="fa-IR" sz="2300" b="1" dirty="0" smtClean="0">
                <a:cs typeface="B Titr" pitchFamily="2" charset="-78"/>
              </a:rPr>
              <a:t>تبصره 1- دادخواست صادره دادستان دیوان محاسبات در خصوص یکی از بندهای ماده 23 قانون دیوان محاسبات و سایر اختیارات و وظایف دیوان محاسبات می‌باشد.</a:t>
            </a:r>
            <a:endParaRPr lang="en-US" sz="2300" dirty="0" smtClean="0">
              <a:cs typeface="B Titr" pitchFamily="2" charset="-78"/>
            </a:endParaRPr>
          </a:p>
          <a:p>
            <a:pPr>
              <a:buNone/>
            </a:pPr>
            <a:r>
              <a:rPr lang="fa-IR" sz="2300" b="1" dirty="0" smtClean="0">
                <a:cs typeface="B Titr" pitchFamily="2" charset="-78"/>
              </a:rPr>
              <a:t>تبصره 2- عدم حضور خواندگان در جلسه رسیدگی و یا عدم ارائه لایحه دفاعیه کتبی مانع رسیدگی هیأت مستشاری و صدور رای نمی‌باشد.</a:t>
            </a:r>
            <a:endParaRPr lang="en-US" sz="2300" dirty="0" smtClean="0">
              <a:cs typeface="B Titr" pitchFamily="2" charset="-78"/>
            </a:endParaRPr>
          </a:p>
          <a:p>
            <a:pPr>
              <a:buNone/>
            </a:pPr>
            <a:r>
              <a:rPr lang="fa-IR" sz="2300" b="1" dirty="0" smtClean="0">
                <a:cs typeface="B Titr" pitchFamily="2" charset="-78"/>
              </a:rPr>
              <a:t>تبصره 3- در این مرحله نیز با رای هیات مستشاری در صورت وقوع جرم تمام یا قسمتی از پرونده به قوه قضائیه ارسال می‌گردد.</a:t>
            </a:r>
          </a:p>
          <a:p>
            <a:pPr>
              <a:buNone/>
            </a:pPr>
            <a:r>
              <a:rPr lang="fa-IR" sz="2300" b="1" dirty="0" smtClean="0">
                <a:cs typeface="B Titr" pitchFamily="2" charset="-78"/>
              </a:rPr>
              <a:t>ب-5) در ادامه رسیدگی‌های قضائی چنانچه خواندگان محکومیت داشته باشند می‌توانند در دو مرحله تقاضای تجدیدنظر نمایند.</a:t>
            </a:r>
          </a:p>
          <a:p>
            <a:pPr>
              <a:buNone/>
            </a:pPr>
            <a:r>
              <a:rPr lang="fa-IR" sz="2300" b="1" dirty="0" smtClean="0">
                <a:cs typeface="B Titr" pitchFamily="2" charset="-78"/>
              </a:rPr>
              <a:t>الف- در مورد محکومیت بندهای «د» و «هـ» تبصره (1) ماده 23 قانون دیوان محاسبات یعنی «اخراج از محل خدمت» و «انفصال دائم از خدمات دولتی» ظرف بیست روز اعتراضیه به رئیس دیوان محاسبات ارسال نمایند.</a:t>
            </a:r>
          </a:p>
          <a:p>
            <a:pPr>
              <a:buNone/>
            </a:pPr>
            <a:r>
              <a:rPr lang="fa-IR" sz="2300" b="1" dirty="0" smtClean="0">
                <a:cs typeface="B Titr" pitchFamily="2" charset="-78"/>
              </a:rPr>
              <a:t>ب- چنانچه محکومیت کلیه بندهای الف- ب- ج- د و هـ تبصره (1) ماده 23 قانون دیوان محاسبات طبق ماده 28 قانون دیوان محاسبات ظرف مدت 20 روز به محکمه تجدیدنظر دیوان اعتراض نمایند.</a:t>
            </a:r>
          </a:p>
          <a:p>
            <a:pPr>
              <a:buNone/>
            </a:pPr>
            <a:endParaRPr lang="fa-IR" sz="2300" b="1" dirty="0" smtClean="0">
              <a:cs typeface="B Titr" pitchFamily="2" charset="-78"/>
            </a:endParaRPr>
          </a:p>
          <a:p>
            <a:pPr>
              <a:buNone/>
            </a:pPr>
            <a:endParaRPr lang="en-US" sz="2300" dirty="0" smtClean="0">
              <a:cs typeface="B Titr" pitchFamily="2" charset="-78"/>
            </a:endParaRPr>
          </a:p>
          <a:p>
            <a:pPr>
              <a:buNone/>
            </a:pPr>
            <a:endParaRPr lang="en-US" sz="2300" dirty="0" smtClean="0">
              <a:cs typeface="B Titr" pitchFamily="2" charset="-78"/>
            </a:endParaRPr>
          </a:p>
          <a:p>
            <a:pPr>
              <a:buNone/>
            </a:pPr>
            <a:endParaRPr lang="fa-IR" sz="23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034110"/>
          </a:xfrm>
        </p:spPr>
        <p:txBody>
          <a:bodyPr>
            <a:normAutofit/>
          </a:bodyPr>
          <a:lstStyle/>
          <a:p>
            <a:pPr>
              <a:buNone/>
            </a:pPr>
            <a:r>
              <a:rPr lang="fa-IR" sz="2300" b="1" dirty="0" smtClean="0">
                <a:cs typeface="B Titr" pitchFamily="2" charset="-78"/>
              </a:rPr>
              <a:t>ب-6) ترکیب محکمه تجدیدنظر دیوان محاسبات مرکب از یک نفر حاکم شرع به معرفی رئیس قوه قضائیه و دو نفر مستشار به عنوان مشاور از هیات‌های مستشاری دیگر که ر همان رای سابقه رای ندارند می‌باشد.</a:t>
            </a:r>
          </a:p>
          <a:p>
            <a:pPr>
              <a:buNone/>
            </a:pPr>
            <a:r>
              <a:rPr lang="fa-IR" sz="2300" b="1" dirty="0" smtClean="0">
                <a:cs typeface="B Titr" pitchFamily="2" charset="-78"/>
              </a:rPr>
              <a:t>حاکم شرع محکمه تجدیدنظر مجاز است رای هیات مستشاری را تنفیذ و یا اصلاح و یا لغو نماید. و در این مرحله اجرای رای قطعی است.</a:t>
            </a:r>
          </a:p>
          <a:p>
            <a:pPr>
              <a:buNone/>
            </a:pPr>
            <a:r>
              <a:rPr lang="fa-IR" sz="2300" b="1" dirty="0" smtClean="0">
                <a:cs typeface="B Titr" pitchFamily="2" charset="-78"/>
              </a:rPr>
              <a:t>ب-7) چنانچه خواندگان آرای صادره هیأت مستشاری و محکمه تجدیدنظر را قبول ننمایند و دلایل منطقی و اصولی دیگری داشته باشند می‌توانند باستناد و شرایط ماده 29 قانون دیوان محاسبات اعاده دادرسی ارائه نمایند و چنانچه مورد قبول باشد پرونده مجدداً در همان هیأت مستشاری بررسی و رای مجدد صادر می‌گردد.</a:t>
            </a:r>
            <a:endParaRPr lang="en-US" sz="2300" dirty="0" smtClean="0">
              <a:cs typeface="B Titr" pitchFamily="2" charset="-78"/>
            </a:endParaRPr>
          </a:p>
          <a:p>
            <a:pPr>
              <a:buNone/>
            </a:pPr>
            <a:r>
              <a:rPr lang="fa-IR" sz="2300" b="1" dirty="0" smtClean="0">
                <a:cs typeface="B Titr" pitchFamily="2" charset="-78"/>
              </a:rPr>
              <a:t>این رای نیز قابل تجدیدنظر می‌باشد.</a:t>
            </a:r>
          </a:p>
          <a:p>
            <a:pPr>
              <a:buNone/>
            </a:pPr>
            <a:r>
              <a:rPr lang="fa-IR" sz="2300" b="1" dirty="0" smtClean="0">
                <a:cs typeface="B Titr" pitchFamily="2" charset="-78"/>
              </a:rPr>
              <a:t>ب-8) مطابق ماده 24 قانون دیوان محاسبات- چنانچه مقاماتی که نامبرده شده است متخلف شناخته شوند ضمن رای به جبران زیان‌ آنها باید پرونده به مجلس شورای اسلامی ارسال و تصمیم‌گیری شود. در این موارد مجلس مسئول است که تصمیم نهائی را اخذ و موضوع را بعنوان تخلف بررسی نماید.</a:t>
            </a:r>
            <a:endParaRPr lang="en-US" sz="2300" dirty="0" smtClean="0">
              <a:cs typeface="B Titr" pitchFamily="2" charset="-78"/>
            </a:endParaRPr>
          </a:p>
          <a:p>
            <a:pPr>
              <a:buNone/>
            </a:pPr>
            <a:endParaRPr lang="fa-IR" sz="2400" dirty="0" smtClean="0"/>
          </a:p>
          <a:p>
            <a:pPr>
              <a:buNone/>
            </a:pPr>
            <a:endParaRPr lang="fa-IR" sz="2300" b="1" dirty="0" smtClean="0">
              <a:cs typeface="B Titr" pitchFamily="2" charset="-78"/>
            </a:endParaRPr>
          </a:p>
          <a:p>
            <a:pPr>
              <a:buNone/>
            </a:pPr>
            <a:endParaRPr lang="fa-IR" sz="2300" b="1" dirty="0" smtClean="0">
              <a:cs typeface="B Titr" pitchFamily="2" charset="-78"/>
            </a:endParaRPr>
          </a:p>
          <a:p>
            <a:pPr>
              <a:buNone/>
            </a:pPr>
            <a:endParaRPr lang="en-US" sz="2300" dirty="0" smtClean="0">
              <a:cs typeface="B Titr" pitchFamily="2" charset="-78"/>
            </a:endParaRPr>
          </a:p>
          <a:p>
            <a:pPr>
              <a:buNone/>
            </a:pPr>
            <a:endParaRPr lang="fa-IR" sz="2300" dirty="0" smtClean="0">
              <a:cs typeface="B Titr" pitchFamily="2" charset="-78"/>
            </a:endParaRPr>
          </a:p>
          <a:p>
            <a:pPr>
              <a:buNone/>
            </a:pPr>
            <a:endParaRPr lang="en-US" sz="2300" dirty="0" smtClean="0">
              <a:cs typeface="B Titr" pitchFamily="2" charset="-78"/>
            </a:endParaRPr>
          </a:p>
          <a:p>
            <a:pPr>
              <a:buNone/>
            </a:pPr>
            <a:endParaRPr lang="fa-IR" sz="2300" dirty="0">
              <a:cs typeface="B Titr" pitchFamily="2" charset="-78"/>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lstStyle/>
          <a:p>
            <a:pPr algn="ctr">
              <a:buNone/>
            </a:pPr>
            <a:r>
              <a:rPr lang="fa-IR" sz="3000" b="1" dirty="0" smtClean="0">
                <a:cs typeface="B Titr" pitchFamily="2" charset="-78"/>
              </a:rPr>
              <a:t>ج- نظارت پارلمانی</a:t>
            </a:r>
          </a:p>
          <a:p>
            <a:pPr>
              <a:buNone/>
            </a:pPr>
            <a:endParaRPr lang="en-US" sz="2300" dirty="0" smtClean="0">
              <a:cs typeface="B Titr" pitchFamily="2" charset="-78"/>
            </a:endParaRPr>
          </a:p>
          <a:p>
            <a:pPr>
              <a:buNone/>
            </a:pPr>
            <a:r>
              <a:rPr lang="fa-IR" sz="2300" b="1" dirty="0" smtClean="0">
                <a:cs typeface="B Titr" pitchFamily="2" charset="-78"/>
              </a:rPr>
              <a:t>نظارت پارلمانی دیوان محاسبات کشور از طریق تهیه گزارش تفریغ بودجه همراه با نظرات خود به مجلس شورای اسلامی انجام می‌شود.</a:t>
            </a:r>
          </a:p>
          <a:p>
            <a:pPr>
              <a:buNone/>
            </a:pPr>
            <a:endParaRPr lang="en-US" sz="2300" dirty="0" smtClean="0">
              <a:cs typeface="B Titr" pitchFamily="2" charset="-78"/>
            </a:endParaRPr>
          </a:p>
          <a:p>
            <a:pPr>
              <a:buNone/>
            </a:pPr>
            <a:r>
              <a:rPr lang="fa-IR" sz="2300" b="1" dirty="0" smtClean="0">
                <a:cs typeface="B Titr" pitchFamily="2" charset="-78"/>
              </a:rPr>
              <a:t>تعریف تفریغ بودجه: رسیدگی به ریال به ریال دریافت‌ها و پرداخت‌های دولت از نظر کمی و کیفی و اطمینان از صحت آنها تفریغ بودجه و یا واریز بودجه نامیده می‌شود.</a:t>
            </a:r>
            <a:endParaRPr lang="en-US" sz="2300" dirty="0" smtClean="0">
              <a:cs typeface="B Titr" pitchFamily="2" charset="-78"/>
            </a:endParaRPr>
          </a:p>
          <a:p>
            <a:pPr>
              <a:buNone/>
            </a:pPr>
            <a:endParaRPr lang="fa-I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a:bodyPr>
          <a:lstStyle/>
          <a:p>
            <a:pPr algn="ctr">
              <a:buNone/>
            </a:pPr>
            <a:r>
              <a:rPr lang="fa-IR" sz="3000" b="1" dirty="0" smtClean="0">
                <a:cs typeface="B Titr" pitchFamily="2" charset="-78"/>
              </a:rPr>
              <a:t>احکام قانونی و موارد اجرائی در خصوص تفریغ بودجه</a:t>
            </a:r>
          </a:p>
          <a:p>
            <a:pPr algn="ctr">
              <a:buNone/>
            </a:pPr>
            <a:endParaRPr lang="en-US" sz="3000" dirty="0" smtClean="0">
              <a:cs typeface="B Titr" pitchFamily="2" charset="-78"/>
            </a:endParaRPr>
          </a:p>
          <a:p>
            <a:pPr>
              <a:buNone/>
            </a:pPr>
            <a:r>
              <a:rPr lang="fa-IR" sz="2300" b="1" dirty="0" smtClean="0">
                <a:cs typeface="B Titr" pitchFamily="2" charset="-78"/>
              </a:rPr>
              <a:t>1- باستناد قسمت انتهایی اصل 55 قانون اساسی: تهیه گزارش تفریغ بودجه هر سال بودجه تا پایان سال بعد همراه با اظهارنظرات کلی و مؤثر و ارسال آن به مجلس شورای اسلامی بعهده دیوان محاسبات کشور می‌باشد.</a:t>
            </a:r>
            <a:endParaRPr lang="en-US" sz="2300" dirty="0" smtClean="0">
              <a:cs typeface="B Titr" pitchFamily="2" charset="-78"/>
            </a:endParaRPr>
          </a:p>
          <a:p>
            <a:pPr>
              <a:buNone/>
            </a:pPr>
            <a:r>
              <a:rPr lang="fa-IR" sz="2300" b="1" dirty="0" smtClean="0">
                <a:cs typeface="B Titr" pitchFamily="2" charset="-78"/>
              </a:rPr>
              <a:t>2- ماده (103) قانون محاسبات عمومی کشور در خصوص تهیه صورتحساب عملکرد سالانه دولت و اظهارنظر دیوان محاسبات مقرر می‌دارد:</a:t>
            </a:r>
            <a:endParaRPr lang="en-US" sz="2300" dirty="0" smtClean="0">
              <a:cs typeface="B Titr" pitchFamily="2" charset="-78"/>
            </a:endParaRPr>
          </a:p>
          <a:p>
            <a:pPr>
              <a:buNone/>
            </a:pPr>
            <a:r>
              <a:rPr lang="fa-IR" sz="2300" b="1" dirty="0" smtClean="0">
                <a:cs typeface="B Titr" pitchFamily="2" charset="-78"/>
              </a:rPr>
              <a:t>«وزارت امور اقتصادی و دارایی مکلف است صورتحساب عملکرد هر سال مالی را حداکثر تا پایان آذرماه سال بعد طبق تقسیمات و عناوین درآمد و سایر منابع تأمین اعتبار و اعتبارات مندرج در قانون بودجه سال مربوط تهیه و همراه با صورتحساب گردش نقدی خزانه حاوی اطلاعات زیر:»</a:t>
            </a:r>
            <a:endParaRPr lang="en-US" sz="2300" dirty="0" smtClean="0">
              <a:cs typeface="B Titr" pitchFamily="2" charset="-78"/>
            </a:endParaRPr>
          </a:p>
          <a:p>
            <a:pPr>
              <a:buNone/>
            </a:pPr>
            <a:endParaRPr lang="fa-I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fontScale="25000" lnSpcReduction="20000"/>
          </a:bodyPr>
          <a:lstStyle/>
          <a:p>
            <a:pPr algn="ctr">
              <a:buNone/>
            </a:pPr>
            <a:r>
              <a:rPr lang="fa-IR" sz="12000" b="1" dirty="0" smtClean="0">
                <a:cs typeface="B Titr" pitchFamily="2" charset="-78"/>
              </a:rPr>
              <a:t>الف- صورتحساب دریافت‌های خزانه‌ شامل:</a:t>
            </a:r>
            <a:endParaRPr lang="en-US" sz="12000" dirty="0" smtClean="0">
              <a:cs typeface="B Titr" pitchFamily="2" charset="-78"/>
            </a:endParaRPr>
          </a:p>
          <a:p>
            <a:pPr lvl="0">
              <a:buNone/>
            </a:pPr>
            <a:endParaRPr lang="fa-IR" sz="9200" b="1" dirty="0" smtClean="0">
              <a:cs typeface="B Titr" pitchFamily="2" charset="-78"/>
            </a:endParaRPr>
          </a:p>
          <a:p>
            <a:pPr lvl="0">
              <a:buNone/>
            </a:pPr>
            <a:r>
              <a:rPr lang="fa-IR" sz="9200" b="1" dirty="0" smtClean="0">
                <a:cs typeface="B Titr" pitchFamily="2" charset="-78"/>
              </a:rPr>
              <a:t>موجودی اول سال خزانه</a:t>
            </a:r>
            <a:endParaRPr lang="en-US" sz="9200" dirty="0" smtClean="0">
              <a:cs typeface="B Titr" pitchFamily="2" charset="-78"/>
            </a:endParaRPr>
          </a:p>
          <a:p>
            <a:pPr lvl="0">
              <a:buNone/>
            </a:pPr>
            <a:r>
              <a:rPr lang="fa-IR" sz="9200" b="1" dirty="0" smtClean="0">
                <a:cs typeface="B Titr" pitchFamily="2" charset="-78"/>
              </a:rPr>
              <a:t>درآمدهای وصولی سال مالی مربوط</a:t>
            </a:r>
            <a:endParaRPr lang="en-US" sz="9200" dirty="0" smtClean="0">
              <a:cs typeface="B Titr" pitchFamily="2" charset="-78"/>
            </a:endParaRPr>
          </a:p>
          <a:p>
            <a:pPr lvl="0">
              <a:buNone/>
            </a:pPr>
            <a:r>
              <a:rPr lang="fa-IR" sz="9200" b="1" dirty="0" smtClean="0">
                <a:cs typeface="B Titr" pitchFamily="2" charset="-78"/>
              </a:rPr>
              <a:t>سایر منابع تأمین اعتبار</a:t>
            </a:r>
            <a:endParaRPr lang="en-US" sz="9200" dirty="0" smtClean="0">
              <a:cs typeface="B Titr" pitchFamily="2" charset="-78"/>
            </a:endParaRPr>
          </a:p>
          <a:p>
            <a:pPr lvl="0">
              <a:buNone/>
            </a:pPr>
            <a:r>
              <a:rPr lang="fa-IR" sz="9200" b="1" dirty="0" smtClean="0">
                <a:cs typeface="B Titr" pitchFamily="2" charset="-78"/>
              </a:rPr>
              <a:t>واریز پیش‌پرداخت‌های سال‌های قبل</a:t>
            </a:r>
            <a:endParaRPr lang="en-US" sz="9200" dirty="0" smtClean="0">
              <a:cs typeface="B Titr" pitchFamily="2" charset="-78"/>
            </a:endParaRPr>
          </a:p>
          <a:p>
            <a:pPr>
              <a:buNone/>
            </a:pPr>
            <a:r>
              <a:rPr lang="fa-IR" sz="9200" b="1" dirty="0" smtClean="0">
                <a:cs typeface="B Titr" pitchFamily="2" charset="-78"/>
              </a:rPr>
              <a:t>ب- صورتحساب پرداخت‌های خزانه شامل:</a:t>
            </a:r>
            <a:endParaRPr lang="en-US" sz="9200" dirty="0" smtClean="0">
              <a:cs typeface="B Titr" pitchFamily="2" charset="-78"/>
            </a:endParaRPr>
          </a:p>
          <a:p>
            <a:pPr lvl="0">
              <a:buNone/>
            </a:pPr>
            <a:r>
              <a:rPr lang="fa-IR" sz="9200" b="1" dirty="0" smtClean="0">
                <a:cs typeface="B Titr" pitchFamily="2" charset="-78"/>
              </a:rPr>
              <a:t>پرداختی از محل اعتبارات و سایر منابع تأمین اعتبار منظور در قانون بودجه سال مربوط</a:t>
            </a:r>
            <a:endParaRPr lang="en-US" sz="9200" dirty="0" smtClean="0">
              <a:cs typeface="B Titr" pitchFamily="2" charset="-78"/>
            </a:endParaRPr>
          </a:p>
          <a:p>
            <a:pPr lvl="0">
              <a:buNone/>
            </a:pPr>
            <a:r>
              <a:rPr lang="fa-IR" sz="9200" b="1" dirty="0" smtClean="0">
                <a:cs typeface="B Titr" pitchFamily="2" charset="-78"/>
              </a:rPr>
              <a:t>پیش‌پرداخت‌ها</a:t>
            </a:r>
            <a:endParaRPr lang="en-US" sz="9200" dirty="0" smtClean="0">
              <a:cs typeface="B Titr" pitchFamily="2" charset="-78"/>
            </a:endParaRPr>
          </a:p>
          <a:p>
            <a:pPr lvl="0">
              <a:buNone/>
            </a:pPr>
            <a:r>
              <a:rPr lang="fa-IR" sz="9200" b="1" dirty="0" smtClean="0">
                <a:cs typeface="B Titr" pitchFamily="2" charset="-78"/>
              </a:rPr>
              <a:t>پیش‌پرداخت‌های سال‌های قبل که به پای اعتبارات مصوب سال مالی منظور شده است.</a:t>
            </a:r>
            <a:endParaRPr lang="en-US" sz="9200" dirty="0" smtClean="0">
              <a:cs typeface="B Titr" pitchFamily="2" charset="-78"/>
            </a:endParaRPr>
          </a:p>
          <a:p>
            <a:pPr lvl="0">
              <a:buNone/>
            </a:pPr>
            <a:r>
              <a:rPr lang="fa-IR" sz="9200" b="1" dirty="0" smtClean="0">
                <a:cs typeface="B Titr" pitchFamily="2" charset="-78"/>
              </a:rPr>
              <a:t>موجودی آخر سال</a:t>
            </a:r>
            <a:endParaRPr lang="en-US" sz="9200" dirty="0" smtClean="0">
              <a:cs typeface="B Titr" pitchFamily="2" charset="-78"/>
            </a:endParaRPr>
          </a:p>
          <a:p>
            <a:pPr>
              <a:buNone/>
            </a:pPr>
            <a:r>
              <a:rPr lang="fa-IR" sz="9200" b="1" dirty="0" smtClean="0">
                <a:cs typeface="B Titr" pitchFamily="2" charset="-78"/>
              </a:rPr>
              <a:t>«به طور همزمان یک نسخه به دیوان محاسبات کشور و یک نسخه به هیأت وزیران تسلیم نماید.»</a:t>
            </a:r>
            <a:endParaRPr lang="en-US" sz="9200" dirty="0" smtClean="0">
              <a:cs typeface="B Titr" pitchFamily="2" charset="-78"/>
            </a:endParaRPr>
          </a:p>
          <a:p>
            <a:pPr>
              <a:buNone/>
            </a:pPr>
            <a:r>
              <a:rPr lang="fa-IR" sz="9200" b="1" dirty="0" smtClean="0">
                <a:cs typeface="B Titr" pitchFamily="2" charset="-78"/>
              </a:rPr>
              <a:t> </a:t>
            </a:r>
            <a:endParaRPr lang="en-US" sz="9200" dirty="0" smtClean="0">
              <a:cs typeface="B Titr" pitchFamily="2" charset="-78"/>
            </a:endParaRPr>
          </a:p>
          <a:p>
            <a:pPr>
              <a:buNone/>
            </a:pP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14314"/>
            <a:ext cx="7929618" cy="6357958"/>
          </a:xfrm>
        </p:spPr>
        <p:txBody>
          <a:bodyPr>
            <a:noAutofit/>
          </a:bodyPr>
          <a:lstStyle/>
          <a:p>
            <a:pPr algn="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تعریف دستگاه‌اجرایی:</a:t>
            </a:r>
            <a:r>
              <a:rPr lang="fa-IR" sz="2300" dirty="0" smtClean="0">
                <a:solidFill>
                  <a:schemeClr val="tx1"/>
                </a:solidFill>
                <a:effectLst/>
                <a:cs typeface="B Titr" pitchFamily="2" charset="-78"/>
              </a:rPr>
              <a:t> ماده 5 قانون مدیریت خدمات کشوری: «کلیه وزارتخانه‌ها، مؤسسات دولتی، شرکت‌های دولتی و مؤسسات و نهادهای عمومی غیردولتی بعنوان دستگاه اجرایی شناخته می‌شوند و چنانچه دستگاه‌های اجرایی استانی یا محلی نیز باستناد ماده 44 قانون تنظیم بخشی از مقررات مالی دولت و ماده 41 قانون محاسبات عمومی بعنوان دستگاه اجرایی مالی مستقل در نظر گرفته شود 5 گروه می‌شوند.»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تعریف وزارتخانه‌:</a:t>
            </a:r>
            <a:r>
              <a:rPr lang="fa-IR" sz="2300" dirty="0" smtClean="0">
                <a:solidFill>
                  <a:schemeClr val="tx1"/>
                </a:solidFill>
                <a:effectLst/>
                <a:cs typeface="B Titr" pitchFamily="2" charset="-78"/>
              </a:rPr>
              <a:t> «ماده 2 قانون محاسبات عمومی- وزارتخانه واحد سازمانی مشخصی است که به موجب قانون به این عنوان شناخته شده و یا بشود.» در حال حاضر 18 وزارتخانه وجود دارد.</a:t>
            </a:r>
            <a:br>
              <a:rPr lang="fa-IR" sz="2300" dirty="0" smtClean="0">
                <a:solidFill>
                  <a:schemeClr val="tx1"/>
                </a:solidFill>
                <a:effectLst/>
                <a:cs typeface="B Titr" pitchFamily="2" charset="-78"/>
              </a:rPr>
            </a:br>
            <a:r>
              <a:rPr lang="fa-IR" sz="2300" b="1" dirty="0" smtClean="0">
                <a:solidFill>
                  <a:schemeClr val="tx1"/>
                </a:solidFill>
                <a:effectLst/>
                <a:cs typeface="B Titr" pitchFamily="2" charset="-78"/>
              </a:rPr>
              <a:t> تعریف مؤسسه دولتی:</a:t>
            </a:r>
            <a:r>
              <a:rPr lang="fa-IR" sz="2300" dirty="0" smtClean="0">
                <a:solidFill>
                  <a:schemeClr val="tx1"/>
                </a:solidFill>
                <a:effectLst/>
                <a:cs typeface="B Titr" pitchFamily="2" charset="-78"/>
              </a:rPr>
              <a:t> ماده 3 قانون محاسبات عمومی: «مؤسسه دولتی واحد سازمانی مشخصی است که به موجب قانون ایجاد و زیر نظر یکی از قوای سه‌گانه اداره می‌شود و عنوان وزارتخانه ندارد.»</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تبصره- نهاد ریاست جمهوری که زیر نظر ریاست جمهوری اداره می‌گردد. از نظر این قانون مؤسسه دولتی است. توضیح اینکه- مؤسسه دولتی در ماده 3 قانون مدیریت خدمات کشوری تعریف جامع‌تری دارد به این ترتیب که کلیه دستگاه‌ها و سازمان‌ها و تشکل‌های حقوقی که در قانون اساسی نامبرده شده است به عنوان مؤسسه دولتی شناخته می‌شود و چون قانون مؤخر است اولیت دارد.</a:t>
            </a:r>
            <a:endParaRPr lang="en-US" sz="23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a:bodyPr>
          <a:lstStyle/>
          <a:p>
            <a:pPr>
              <a:buNone/>
            </a:pPr>
            <a:r>
              <a:rPr lang="fa-IR" sz="3000" b="1" dirty="0" smtClean="0">
                <a:cs typeface="B Titr" pitchFamily="2" charset="-78"/>
              </a:rPr>
              <a:t>3- ماده 104 قانون محاسبات عمومی</a:t>
            </a:r>
            <a:endParaRPr lang="en-US" sz="3000" dirty="0" smtClean="0">
              <a:cs typeface="B Titr" pitchFamily="2" charset="-78"/>
            </a:endParaRPr>
          </a:p>
          <a:p>
            <a:pPr>
              <a:buNone/>
            </a:pPr>
            <a:r>
              <a:rPr lang="fa-IR" sz="2300" b="1" dirty="0" smtClean="0">
                <a:cs typeface="B Titr" pitchFamily="2" charset="-78"/>
              </a:rPr>
              <a:t>دیوان محاسبات کشور مکلف است (مطابق اصل 55 قانون اساسی) با بررسی حساب‌ها و اسناد و مدارک و تطبیق با صورتحساب عملکرد سالانه بودجه کل کشور نسبت به تهیه تفریغ بودجه سالانه اقدام و هر سال گزارش تفریغ بودجه سال قبل را به انضمام نظرات خود به مجلس شورای اسلامی تسلیم و هر نوع تخلف از مقررات این قانون را رسیدگی و به هیأت‌های مستشاری ارجاع نماید.</a:t>
            </a:r>
          </a:p>
          <a:p>
            <a:pPr>
              <a:buNone/>
            </a:pPr>
            <a:endParaRPr lang="fa-IR" sz="2300" b="1" dirty="0" smtClean="0">
              <a:cs typeface="B Titr" pitchFamily="2" charset="-78"/>
            </a:endParaRPr>
          </a:p>
          <a:p>
            <a:pPr>
              <a:buNone/>
            </a:pPr>
            <a:r>
              <a:rPr lang="fa-IR" sz="3000" b="1" dirty="0" smtClean="0">
                <a:cs typeface="B Titr" pitchFamily="2" charset="-78"/>
              </a:rPr>
              <a:t>4- هیأت عمومی دیوان محاسبات کشور</a:t>
            </a:r>
          </a:p>
          <a:p>
            <a:pPr>
              <a:buNone/>
            </a:pPr>
            <a:r>
              <a:rPr lang="fa-IR" sz="2300" b="1" dirty="0" smtClean="0">
                <a:cs typeface="B Titr" pitchFamily="2" charset="-78"/>
              </a:rPr>
              <a:t>ماده 36 قانون دیوان محاسبات کشور مقرر می‌دارد: هیأت عمومی با حضور حداقل سه چهارم از مستشاران اصلی دیوان محاسبات کشور با دعوت و به ریاست رئیس دیوان محاسبات کشور برای رسیدگی به موارد زیر تشکیل می‌شود. تصمیمات هیأت با رای اکثریت مطلق حاضرین در در جلسه معتبر است:</a:t>
            </a:r>
            <a:endParaRPr lang="en-US" sz="2300" dirty="0" smtClean="0">
              <a:cs typeface="B Titr" pitchFamily="2" charset="-78"/>
            </a:endParaRPr>
          </a:p>
          <a:p>
            <a:pPr>
              <a:buNone/>
            </a:pPr>
            <a:endParaRPr lang="en-US" sz="2300" dirty="0" smtClean="0">
              <a:cs typeface="B Titr" pitchFamily="2" charset="-78"/>
            </a:endParaRPr>
          </a:p>
          <a:p>
            <a:pPr>
              <a:buNone/>
            </a:pPr>
            <a:endParaRPr lang="fa-IR" dirty="0">
              <a:cs typeface="B Titr" pitchFamily="2" charset="-78"/>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a:bodyPr>
          <a:lstStyle/>
          <a:p>
            <a:pPr>
              <a:buNone/>
            </a:pPr>
            <a:endParaRPr lang="en-US" sz="2300" dirty="0" smtClean="0">
              <a:cs typeface="B Titr" pitchFamily="2" charset="-78"/>
            </a:endParaRPr>
          </a:p>
          <a:p>
            <a:pPr>
              <a:buNone/>
            </a:pPr>
            <a:r>
              <a:rPr lang="fa-IR" sz="2300" b="1" dirty="0" smtClean="0">
                <a:cs typeface="B Titr" pitchFamily="2" charset="-78"/>
              </a:rPr>
              <a:t>الف- ایجاد هماهنگی و وحدت رویه در انجام وظایف هیأت‌های مستشاری</a:t>
            </a:r>
            <a:endParaRPr lang="en-US" sz="2300" dirty="0" smtClean="0">
              <a:cs typeface="B Titr" pitchFamily="2" charset="-78"/>
            </a:endParaRPr>
          </a:p>
          <a:p>
            <a:pPr>
              <a:buNone/>
            </a:pPr>
            <a:r>
              <a:rPr lang="fa-IR" sz="2300" b="1" dirty="0" smtClean="0">
                <a:cs typeface="B Titr" pitchFamily="2" charset="-78"/>
              </a:rPr>
              <a:t>ب- صدور رأی در خصوص تفریغ بودجه و گزارش نهایی آن</a:t>
            </a:r>
            <a:endParaRPr lang="en-US" sz="2300" dirty="0" smtClean="0">
              <a:cs typeface="B Titr" pitchFamily="2" charset="-78"/>
            </a:endParaRPr>
          </a:p>
          <a:p>
            <a:pPr>
              <a:buNone/>
            </a:pPr>
            <a:r>
              <a:rPr lang="fa-IR" sz="2300" b="1" dirty="0" smtClean="0">
                <a:cs typeface="B Titr" pitchFamily="2" charset="-78"/>
              </a:rPr>
              <a:t>ج- سایر مواردی که رئیس دیوان محاسبات کشور تشکیل هیأت عمومی را لازم بداند.</a:t>
            </a:r>
          </a:p>
          <a:p>
            <a:pPr>
              <a:buNone/>
            </a:pPr>
            <a:r>
              <a:rPr lang="fa-IR" sz="2300" b="1" dirty="0" smtClean="0">
                <a:cs typeface="B Titr" pitchFamily="2" charset="-78"/>
              </a:rPr>
              <a:t>تبصره- تاریخ جلسات هیأت عمومی و دستور جلسه به دادستان دیوان محاسبات کشور اعلام می‌شود و دادستان مکلف به حضور در این جلسه بوده و دارای حق رأی می‌باشد.</a:t>
            </a:r>
            <a:endParaRPr lang="en-US" sz="2300" dirty="0" smtClean="0">
              <a:cs typeface="B Titr" pitchFamily="2" charset="-78"/>
            </a:endParaRPr>
          </a:p>
          <a:p>
            <a:endParaRPr lang="fa-IR" sz="2300" b="1" dirty="0" smtClean="0">
              <a:cs typeface="B Titr" pitchFamily="2" charset="-78"/>
            </a:endParaRPr>
          </a:p>
          <a:p>
            <a:pPr>
              <a:buNone/>
            </a:pPr>
            <a:r>
              <a:rPr lang="fa-IR" sz="2300" b="1" dirty="0" smtClean="0">
                <a:cs typeface="B Titr" pitchFamily="2" charset="-78"/>
              </a:rPr>
              <a:t>بیان نظرات، اشکالات و نواقص در خصوص صورتحساب عملکرد سالانه دولت و گزارش تفریغ بودجه و چکیده مطالب</a:t>
            </a:r>
          </a:p>
          <a:p>
            <a:pPr>
              <a:buNone/>
            </a:pPr>
            <a:r>
              <a:rPr lang="fa-IR" sz="2300" b="1" dirty="0" smtClean="0">
                <a:cs typeface="B Titr" pitchFamily="2" charset="-78"/>
              </a:rPr>
              <a:t>1. گزارش تفریغ بودجه دیوان محاسبات کشور که از سال 1369 تهیه و به مجلس ارائه می‌شود فاقد اثربخشی و کارآیی مؤثر است و عمدتاً جنبه خبری دارد.</a:t>
            </a:r>
            <a:endParaRPr lang="en-US" sz="2300" dirty="0" smtClean="0">
              <a:cs typeface="B Titr" pitchFamily="2" charset="-78"/>
            </a:endParaRPr>
          </a:p>
          <a:p>
            <a:pPr>
              <a:buNone/>
            </a:pPr>
            <a:endParaRPr lang="fa-IR" sz="2300" dirty="0" smtClean="0">
              <a:cs typeface="B Titr" pitchFamily="2" charset="-78"/>
            </a:endParaRPr>
          </a:p>
          <a:p>
            <a:pPr>
              <a:buNone/>
            </a:pPr>
            <a:endParaRPr lang="en-US" sz="2300" dirty="0" smtClean="0">
              <a:cs typeface="B Titr" pitchFamily="2" charset="-78"/>
            </a:endParaRPr>
          </a:p>
          <a:p>
            <a:endParaRPr lang="fa-I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lnSpcReduction="10000"/>
          </a:bodyPr>
          <a:lstStyle/>
          <a:p>
            <a:pPr>
              <a:buNone/>
            </a:pPr>
            <a:endParaRPr lang="en-US" sz="2300" dirty="0" smtClean="0">
              <a:cs typeface="B Titr" pitchFamily="2" charset="-78"/>
            </a:endParaRPr>
          </a:p>
          <a:p>
            <a:pPr>
              <a:buNone/>
            </a:pPr>
            <a:r>
              <a:rPr lang="fa-IR" sz="2300" b="1" dirty="0" smtClean="0">
                <a:cs typeface="B Titr" pitchFamily="2" charset="-78"/>
              </a:rPr>
              <a:t>2. صورتحساب عملکرد سالانه دولت جنبه قانونی و رسمی ندارد، چون به تأیید هیأت وزیران نمی‌رسد؛ هرچند در قانون مسکوت است. لکن صورتحساب سالانه دولت با مسئولیت خود دولت توسط وزارت امور اقتصادی و دارایی تهیه می‌شود. متأسفانه دیوان محاسبات نیز اشکالی اعلام نمی‌کند.</a:t>
            </a:r>
          </a:p>
          <a:p>
            <a:endParaRPr lang="fa-IR" sz="2300" b="1" dirty="0" smtClean="0">
              <a:cs typeface="B Titr" pitchFamily="2" charset="-78"/>
            </a:endParaRPr>
          </a:p>
          <a:p>
            <a:pPr>
              <a:buNone/>
            </a:pPr>
            <a:r>
              <a:rPr lang="fa-IR" sz="2300" b="1" dirty="0" smtClean="0">
                <a:cs typeface="B Titr" pitchFamily="2" charset="-78"/>
              </a:rPr>
              <a:t>3. تهیه صورتحساب عملکرد سالانه دولت و گزارش تفریغ بودجه، دو سند موازی می‌باشد و هیچگونه کاربرد اجرایی ندارد. صرفاً میلیاردها هزینه صرف می‌شود، لکن بازخورد بودجه‌ای، مالی و محاسباتی و تصمیم‌گیری ندارد.</a:t>
            </a:r>
          </a:p>
          <a:p>
            <a:pPr>
              <a:buNone/>
            </a:pPr>
            <a:endParaRPr lang="fa-IR" sz="2300" b="1" dirty="0" smtClean="0">
              <a:cs typeface="B Titr" pitchFamily="2" charset="-78"/>
            </a:endParaRPr>
          </a:p>
          <a:p>
            <a:pPr>
              <a:buNone/>
            </a:pPr>
            <a:r>
              <a:rPr lang="fa-IR" sz="2300" b="1" dirty="0" smtClean="0">
                <a:cs typeface="B Titr" pitchFamily="2" charset="-78"/>
              </a:rPr>
              <a:t>4. به دلیل اینکه تفریغ بودجه به صورت قانون تصویب نمی‌شود، ضمانت اجرایی ندارد. حتی دولت و مجلس متأسفانه به نظرات کلی دیوان محاسبات که در ابتدای گزارش تفریغ بودجه منتشر می‌شود، برای تهیه بودجه‌های آتی و اصلاح قوانین و مقررات توجهی ندارند و لذا زمان و پول بدون اثربخشی، حیف منابع کشور را در بردارد.</a:t>
            </a:r>
            <a:endParaRPr lang="en-US" sz="2300" dirty="0" smtClean="0">
              <a:cs typeface="B Titr" pitchFamily="2" charset="-78"/>
            </a:endParaRPr>
          </a:p>
          <a:p>
            <a:pPr>
              <a:buNone/>
            </a:pPr>
            <a:endParaRPr lang="en-US" sz="2300" dirty="0" smtClean="0">
              <a:cs typeface="B Titr" pitchFamily="2" charset="-78"/>
            </a:endParaRPr>
          </a:p>
          <a:p>
            <a:pPr>
              <a:buNone/>
            </a:pPr>
            <a:endParaRPr lang="fa-IR" sz="2300" dirty="0">
              <a:cs typeface="B Titr" pitchFamily="2" charset="-78"/>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a:bodyPr>
          <a:lstStyle/>
          <a:p>
            <a:pPr>
              <a:buNone/>
            </a:pPr>
            <a:endParaRPr lang="fa-IR" sz="2300" b="1" dirty="0" smtClean="0">
              <a:cs typeface="B Titr" pitchFamily="2" charset="-78"/>
            </a:endParaRPr>
          </a:p>
          <a:p>
            <a:pPr>
              <a:buNone/>
            </a:pPr>
            <a:endParaRPr lang="fa-IR" sz="2300" b="1" dirty="0" smtClean="0">
              <a:cs typeface="B Titr" pitchFamily="2" charset="-78"/>
            </a:endParaRPr>
          </a:p>
          <a:p>
            <a:pPr>
              <a:buNone/>
            </a:pPr>
            <a:endParaRPr lang="fa-IR" sz="2300" b="1" dirty="0" smtClean="0">
              <a:cs typeface="B Titr" pitchFamily="2" charset="-78"/>
            </a:endParaRPr>
          </a:p>
          <a:p>
            <a:pPr>
              <a:buNone/>
            </a:pPr>
            <a:r>
              <a:rPr lang="fa-IR" sz="2300" b="1" dirty="0" smtClean="0">
                <a:cs typeface="B Titr" pitchFamily="2" charset="-78"/>
              </a:rPr>
              <a:t>5. به دلیل اشکالات متعددی که در قانون محاسبات عمومی و قانون دیوان محاسبات وجود دارد، هنگام تهیه و ارائه، گزارش تفریغ بودجه کاربرد لازم را ندارد و بایستی با اصلاحات قانونی، تفریغ بودجه هر سال حداکثر تا هنگان تهیه لایحه بودجه سال بعد آماده و مورد استفاده دولت و مجلس قرار گیرد.</a:t>
            </a:r>
          </a:p>
          <a:p>
            <a:pPr>
              <a:buNone/>
            </a:pPr>
            <a:r>
              <a:rPr lang="fa-IR" sz="2300" b="1" dirty="0" smtClean="0">
                <a:cs typeface="B Titr" pitchFamily="2" charset="-78"/>
              </a:rPr>
              <a:t>6. مرجع تصویب گزارش تفریغ بودجه، هیأت عمومی دیوان محاسبات کشور است و باید پاسخگو باشد. لکن تاکنون مجلس هیچگونه سؤالی را مطرح نمی‌نماید که تهیه تفریغ بودجه به این شکل چه فایده‌ای دارد؟</a:t>
            </a:r>
            <a:endParaRPr lang="en-US" sz="2300" dirty="0" smtClean="0">
              <a:cs typeface="B Titr" pitchFamily="2" charset="-78"/>
            </a:endParaRPr>
          </a:p>
          <a:p>
            <a:pPr>
              <a:buNone/>
            </a:pPr>
            <a:endParaRPr lang="en-US" sz="2300" dirty="0" smtClean="0">
              <a:cs typeface="B Titr" pitchFamily="2" charset="-78"/>
            </a:endParaRPr>
          </a:p>
          <a:p>
            <a:pPr>
              <a:buNone/>
            </a:pPr>
            <a:endParaRPr lang="fa-IR" sz="2300" dirty="0">
              <a:cs typeface="B Titr" pitchFamily="2" charset="-78"/>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a:bodyPr>
          <a:lstStyle/>
          <a:p>
            <a:pPr algn="ctr">
              <a:buNone/>
            </a:pPr>
            <a:r>
              <a:rPr lang="fa-IR" sz="3000" b="1" dirty="0" smtClean="0">
                <a:cs typeface="B Titr" pitchFamily="2" charset="-78"/>
              </a:rPr>
              <a:t>قانون اصلاح قانون دیوان محاسبات</a:t>
            </a:r>
          </a:p>
          <a:p>
            <a:pPr algn="ctr">
              <a:buNone/>
            </a:pPr>
            <a:endParaRPr lang="en-US" sz="3000" dirty="0" smtClean="0">
              <a:cs typeface="B Titr" pitchFamily="2" charset="-78"/>
            </a:endParaRPr>
          </a:p>
          <a:p>
            <a:pPr>
              <a:buNone/>
            </a:pPr>
            <a:r>
              <a:rPr lang="fa-IR" sz="2300" b="1" dirty="0" smtClean="0">
                <a:cs typeface="B Titr" pitchFamily="2" charset="-78"/>
              </a:rPr>
              <a:t>در تیرماه 1362، قانون دیوان محاسبات اصلاح شد و مطابق تبصره (3) ماده واحده قانون مذکور مقرر گردید:</a:t>
            </a:r>
            <a:endParaRPr lang="en-US" sz="2300" dirty="0" smtClean="0">
              <a:cs typeface="B Titr" pitchFamily="2" charset="-78"/>
            </a:endParaRPr>
          </a:p>
          <a:p>
            <a:pPr>
              <a:buNone/>
            </a:pPr>
            <a:endParaRPr lang="fa-IR" sz="2300" b="1" dirty="0" smtClean="0">
              <a:cs typeface="B Titr" pitchFamily="2" charset="-78"/>
            </a:endParaRPr>
          </a:p>
          <a:p>
            <a:pPr>
              <a:buNone/>
            </a:pPr>
            <a:endParaRPr lang="fa-IR" sz="2300" b="1" dirty="0" smtClean="0">
              <a:cs typeface="B Titr" pitchFamily="2" charset="-78"/>
            </a:endParaRPr>
          </a:p>
          <a:p>
            <a:pPr>
              <a:buNone/>
            </a:pPr>
            <a:r>
              <a:rPr lang="fa-IR" sz="2300" b="1" dirty="0" smtClean="0">
                <a:cs typeface="B Titr" pitchFamily="2" charset="-78"/>
              </a:rPr>
              <a:t>«دیوان محاسبات کشور در اجرای وظایف قانونی خود باید به نحوی عمل نماید که همیشه حساب‌های جاری و سال قبل را در دست رسیدگی داشته باشد و چنانچه بر اثر عقب‌ماندگی حساب‌ها و یا عدم ارسال و تصویب به موقع ترازنامه‌ها و یا سایر مشکلات اجرایی، رسیدگی به حساب‌ها بیش از 2 سال مالی معوق بماند، دیوان محاسبات بعد از ارسال گزارش مربوطه، نحوه رسیدگی به این قبیل حساب‌ها را جهت تصویب مجلس شورای اسلامی تعیین و پیشنهاد می‌نماید.»</a:t>
            </a:r>
            <a:endParaRPr lang="en-US" sz="2300" dirty="0" smtClean="0">
              <a:cs typeface="B Titr" pitchFamily="2" charset="-78"/>
            </a:endParaRPr>
          </a:p>
          <a:p>
            <a:pPr>
              <a:buNone/>
            </a:pPr>
            <a:endParaRPr lang="fa-IR" sz="2300" dirty="0">
              <a:cs typeface="B Titr" pitchFamily="2" charset="-78"/>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Autofit/>
          </a:bodyPr>
          <a:lstStyle/>
          <a:p>
            <a:pPr algn="just">
              <a:buNone/>
            </a:pPr>
            <a:r>
              <a:rPr lang="fa-IR" sz="2300" b="1" dirty="0" smtClean="0">
                <a:cs typeface="B Titr" pitchFamily="2" charset="-78"/>
              </a:rPr>
              <a:t>توضیح مهم: پرونده‌های تخلف از قوانین و مقررات و صورتحساب‌هایی که مربوط به سال جاری و یک سال قبل نباشد، قابل رسیدگی در هیأت‌های مستشاری و صدور رأی بر تخلف‌خواندگان نمی‌باشد؛ لکن متأسفانه دادخواست‌هایی مربوط به ده‌ها سال قبل تهیه می‌شود که بعضاً خواندگان آنها در دستگاه حضور ندارند و یا بازنشسته شده‌اند و هرچه به دیوان فریاد می‌زنند که تخلف می‌کنید، توجهی نمی‌شود.</a:t>
            </a:r>
            <a:endParaRPr lang="en-US" sz="2300" dirty="0" smtClean="0">
              <a:cs typeface="B Titr" pitchFamily="2" charset="-78"/>
            </a:endParaRPr>
          </a:p>
          <a:p>
            <a:pPr algn="just">
              <a:buNone/>
            </a:pPr>
            <a:r>
              <a:rPr lang="fa-IR" sz="2300" b="1" dirty="0" smtClean="0">
                <a:cs typeface="B Titr" pitchFamily="2" charset="-78"/>
              </a:rPr>
              <a:t> </a:t>
            </a:r>
            <a:endParaRPr lang="en-US" sz="2300" dirty="0" smtClean="0">
              <a:cs typeface="B Titr" pitchFamily="2" charset="-78"/>
            </a:endParaRPr>
          </a:p>
          <a:p>
            <a:pPr algn="just">
              <a:buNone/>
            </a:pPr>
            <a:r>
              <a:rPr lang="fa-IR" sz="2300" b="1" dirty="0" smtClean="0">
                <a:cs typeface="B Titr" pitchFamily="2" charset="-78"/>
              </a:rPr>
              <a:t>مقررات متفرقه در قانون دیوان محاسبات</a:t>
            </a:r>
            <a:endParaRPr lang="en-US" sz="2300" dirty="0" smtClean="0">
              <a:cs typeface="B Titr" pitchFamily="2" charset="-78"/>
            </a:endParaRPr>
          </a:p>
          <a:p>
            <a:pPr algn="just">
              <a:buNone/>
            </a:pPr>
            <a:r>
              <a:rPr lang="fa-IR" sz="2300" b="1" dirty="0" smtClean="0">
                <a:cs typeface="B Titr" pitchFamily="2" charset="-78"/>
              </a:rPr>
              <a:t>مواد 39 و 40 قانون دیوان محاسبات دارای چند نکته مهم است:</a:t>
            </a:r>
          </a:p>
          <a:p>
            <a:pPr>
              <a:buNone/>
            </a:pPr>
            <a:endParaRPr lang="fa-IR" sz="2300" b="1" dirty="0" smtClean="0">
              <a:cs typeface="B Titr" pitchFamily="2" charset="-78"/>
            </a:endParaRPr>
          </a:p>
          <a:p>
            <a:pPr marL="539496" indent="-457200">
              <a:buNone/>
            </a:pPr>
            <a:r>
              <a:rPr lang="fa-IR" sz="2300" b="1" dirty="0" smtClean="0">
                <a:cs typeface="B Titr" pitchFamily="2" charset="-78"/>
              </a:rPr>
              <a:t>1. اختیار نحوه و محل رسیدگی به صورتحساب‌های دریافت و پرداخت و صورت‌های مالی دستگاه‌های اجرایی با دیوان محاسبات کشور می‌باشد.</a:t>
            </a:r>
            <a:endParaRPr lang="en-US" sz="2300" dirty="0" smtClean="0">
              <a:cs typeface="B Titr" pitchFamily="2" charset="-78"/>
            </a:endParaRPr>
          </a:p>
          <a:p>
            <a:pPr algn="just">
              <a:buNone/>
            </a:pPr>
            <a:endParaRPr lang="en-US" sz="2300" dirty="0" smtClean="0">
              <a:cs typeface="B Titr" pitchFamily="2" charset="-78"/>
            </a:endParaRPr>
          </a:p>
          <a:p>
            <a:pPr algn="just">
              <a:buNone/>
            </a:pPr>
            <a:endParaRPr lang="fa-IR" sz="2300" dirty="0">
              <a:cs typeface="B Titr" pitchFamily="2" charset="-78"/>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a:bodyPr>
          <a:lstStyle/>
          <a:p>
            <a:pPr>
              <a:buNone/>
            </a:pPr>
            <a:endParaRPr lang="fa-IR" sz="2300" b="1" dirty="0" smtClean="0">
              <a:cs typeface="B Titr" pitchFamily="2" charset="-78"/>
            </a:endParaRPr>
          </a:p>
          <a:p>
            <a:pPr>
              <a:buNone/>
            </a:pPr>
            <a:r>
              <a:rPr lang="fa-IR" sz="2300" b="1" dirty="0" smtClean="0">
                <a:cs typeface="B Titr" pitchFamily="2" charset="-78"/>
              </a:rPr>
              <a:t>2. مدت و نحوه نگهداری و حفظ اسناد، دفاتر و صورتحساب‌های مالی و مدارک مربوط مطابق دستورالعمل تبصره ماده 39 قانون دیوان محاسبات، 2 سال می‌باشد و پس از 3 سال، در صورت پیشنهاد دستگاه و رعایت دستورالعمل مذکور می‌توان اسناد را امحاء نمود.</a:t>
            </a:r>
            <a:endParaRPr lang="en-US" sz="2300" dirty="0" smtClean="0">
              <a:cs typeface="B Titr" pitchFamily="2" charset="-78"/>
            </a:endParaRPr>
          </a:p>
          <a:p>
            <a:pPr>
              <a:buNone/>
            </a:pPr>
            <a:endParaRPr lang="fa-IR" sz="2300" b="1" dirty="0" smtClean="0">
              <a:cs typeface="B Titr" pitchFamily="2" charset="-78"/>
            </a:endParaRPr>
          </a:p>
          <a:p>
            <a:pPr>
              <a:buNone/>
            </a:pPr>
            <a:r>
              <a:rPr lang="fa-IR" sz="2300" b="1" dirty="0" smtClean="0">
                <a:cs typeface="B Titr" pitchFamily="2" charset="-78"/>
              </a:rPr>
              <a:t>تبصره- چنانچه دستگاه اجرایی نسبت به تهیه میکروفیلم و یا میکروفیش و موارد نرم‌افزاری دیگری در خصوص اسناد مالی اقدام کند، با تشخیص و موافقت دیوان محاسبات می‌تواند قبل از مهلت قانونی، اسناد را امحاء نماید.</a:t>
            </a:r>
            <a:endParaRPr lang="fa-IR" sz="2300" dirty="0">
              <a:cs typeface="B Titr" pitchFamily="2" charset="-78"/>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a:bodyPr>
          <a:lstStyle/>
          <a:p>
            <a:pPr algn="ctr">
              <a:buNone/>
            </a:pPr>
            <a:r>
              <a:rPr lang="fa-IR" sz="3000" b="1" dirty="0" smtClean="0">
                <a:cs typeface="B Titr" pitchFamily="2" charset="-78"/>
              </a:rPr>
              <a:t>طبق ماده 42 قانون دیوان محاسبات کشور</a:t>
            </a:r>
            <a:endParaRPr lang="en-US" sz="3000" dirty="0" smtClean="0">
              <a:cs typeface="B Titr" pitchFamily="2" charset="-78"/>
            </a:endParaRPr>
          </a:p>
          <a:p>
            <a:pPr algn="just">
              <a:buNone/>
            </a:pPr>
            <a:endParaRPr lang="fa-IR" sz="2300" b="1" dirty="0" smtClean="0">
              <a:cs typeface="B Titr" pitchFamily="2" charset="-78"/>
            </a:endParaRPr>
          </a:p>
          <a:p>
            <a:pPr algn="just">
              <a:buNone/>
            </a:pPr>
            <a:endParaRPr lang="fa-IR" sz="2300" b="1" dirty="0" smtClean="0">
              <a:cs typeface="B Titr" pitchFamily="2" charset="-78"/>
            </a:endParaRPr>
          </a:p>
          <a:p>
            <a:pPr algn="just">
              <a:buNone/>
            </a:pPr>
            <a:r>
              <a:rPr lang="fa-IR" sz="2300" b="1" dirty="0" smtClean="0">
                <a:cs typeface="B Titr" pitchFamily="2" charset="-78"/>
              </a:rPr>
              <a:t>ديوان محاسبات كشور براي انجام وظايف خود مي‌تواند در تمامي امور مالي كشور تحقيق و تفحص نمايد و در تمامي موارد مستقيماً مكاتبه برقرار نمايد و تمام مقامات جمهوري اسلامي ايران و قواي سه‌گانه و سازمان‌ها و ادارات تابعه و كليه اشخاص و سازمان‌هايي كه به نحوي از انحاء از بودجه كل كشور استفاده مي‌نمايند مكلف به پاسخگویي مستقيم مي‌باشند حتي در مواردي كه از قانون محاسبات عمومي مستثني شده باشند.</a:t>
            </a:r>
            <a:endParaRPr lang="en-US" sz="2300" dirty="0" smtClean="0">
              <a:cs typeface="B Titr" pitchFamily="2" charset="-78"/>
            </a:endParaRPr>
          </a:p>
          <a:p>
            <a:pPr algn="just">
              <a:buNone/>
            </a:pPr>
            <a:endParaRPr lang="fa-IR" sz="2300" dirty="0">
              <a:cs typeface="B Titr" pitchFamily="2" charset="-78"/>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a:bodyPr>
          <a:lstStyle/>
          <a:p>
            <a:pPr algn="ctr">
              <a:buNone/>
            </a:pPr>
            <a:r>
              <a:rPr lang="fa-IR" sz="3000" b="1" dirty="0" smtClean="0">
                <a:cs typeface="B Titr" pitchFamily="2" charset="-78"/>
              </a:rPr>
              <a:t>پرسش‌های متداول</a:t>
            </a:r>
            <a:endParaRPr lang="en-US" sz="3000" dirty="0" smtClean="0">
              <a:cs typeface="B Titr" pitchFamily="2" charset="-78"/>
            </a:endParaRPr>
          </a:p>
          <a:p>
            <a:endParaRPr lang="en-US" sz="2300" dirty="0" smtClean="0">
              <a:cs typeface="B Titr" pitchFamily="2" charset="-78"/>
            </a:endParaRPr>
          </a:p>
          <a:p>
            <a:pPr>
              <a:buNone/>
            </a:pPr>
            <a:r>
              <a:rPr lang="fa-IR" sz="2300" b="1" dirty="0" smtClean="0">
                <a:cs typeface="B Titr" pitchFamily="2" charset="-78"/>
              </a:rPr>
              <a:t>1- تفاوت قانون محاسبات عمومی کشور با قانون دیوان محاسبات چیست؟</a:t>
            </a:r>
            <a:endParaRPr lang="en-US" sz="2300" dirty="0" smtClean="0">
              <a:cs typeface="B Titr" pitchFamily="2" charset="-78"/>
            </a:endParaRPr>
          </a:p>
          <a:p>
            <a:pPr>
              <a:buNone/>
            </a:pPr>
            <a:r>
              <a:rPr lang="fa-IR" sz="2300" b="1" dirty="0" smtClean="0">
                <a:cs typeface="B Titr" pitchFamily="2" charset="-78"/>
              </a:rPr>
              <a:t>2- مشخصات سازمان، مؤسسه دولتی و شرکت دولتی را بیشتر توضیح دهید؟</a:t>
            </a:r>
            <a:endParaRPr lang="en-US" sz="2300" dirty="0" smtClean="0">
              <a:cs typeface="B Titr" pitchFamily="2" charset="-78"/>
            </a:endParaRPr>
          </a:p>
          <a:p>
            <a:pPr>
              <a:buNone/>
            </a:pPr>
            <a:r>
              <a:rPr lang="fa-IR" sz="2300" b="1" dirty="0" smtClean="0">
                <a:cs typeface="B Titr" pitchFamily="2" charset="-78"/>
              </a:rPr>
              <a:t>3- مسؤولیت حصول صحیح و به موقع درآمدهای مندرج در قوانین بودجه سنواتی بعهده چه مرجعی می‌باشد؟</a:t>
            </a:r>
            <a:endParaRPr lang="en-US" sz="2300" dirty="0" smtClean="0">
              <a:cs typeface="B Titr" pitchFamily="2" charset="-78"/>
            </a:endParaRPr>
          </a:p>
          <a:p>
            <a:pPr>
              <a:buNone/>
            </a:pPr>
            <a:r>
              <a:rPr lang="fa-IR" sz="2300" b="1" dirty="0" smtClean="0">
                <a:cs typeface="B Titr" pitchFamily="2" charset="-78"/>
              </a:rPr>
              <a:t>4- بودجه عمومی دولت و بودجه کل کشور را بیشتر توضیح دهید؟</a:t>
            </a:r>
            <a:endParaRPr lang="en-US" sz="2300" dirty="0" smtClean="0">
              <a:cs typeface="B Titr" pitchFamily="2" charset="-78"/>
            </a:endParaRPr>
          </a:p>
          <a:p>
            <a:pPr>
              <a:buNone/>
            </a:pPr>
            <a:r>
              <a:rPr lang="fa-IR" sz="2300" b="1" dirty="0" smtClean="0">
                <a:cs typeface="B Titr" pitchFamily="2" charset="-78"/>
              </a:rPr>
              <a:t>5- آیا اصل جامعیت بودجه همان اصل 53 قانون اساسی جمهوری اسلامی ایران می‌باشد؟</a:t>
            </a:r>
            <a:endParaRPr lang="en-US" sz="2300" dirty="0" smtClean="0">
              <a:cs typeface="B Titr" pitchFamily="2" charset="-78"/>
            </a:endParaRPr>
          </a:p>
          <a:p>
            <a:pPr>
              <a:buNone/>
            </a:pPr>
            <a:endParaRPr lang="fa-IR" sz="2300" dirty="0">
              <a:cs typeface="B Titr" pitchFamily="2" charset="-78"/>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lnSpcReduction="10000"/>
          </a:bodyPr>
          <a:lstStyle/>
          <a:p>
            <a:pPr>
              <a:buNone/>
            </a:pPr>
            <a:endParaRPr lang="fa-IR" sz="2300" b="1" dirty="0" smtClean="0">
              <a:cs typeface="B Titr" pitchFamily="2" charset="-78"/>
            </a:endParaRPr>
          </a:p>
          <a:p>
            <a:pPr>
              <a:buNone/>
            </a:pPr>
            <a:r>
              <a:rPr lang="fa-IR" sz="2300" b="1" dirty="0" smtClean="0">
                <a:cs typeface="B Titr" pitchFamily="2" charset="-78"/>
              </a:rPr>
              <a:t>6- شرایط پرداخت‌های دولت و هزینه‌های دستگاه‌های اجرایی چیست؟</a:t>
            </a:r>
            <a:endParaRPr lang="en-US" sz="2300" dirty="0" smtClean="0">
              <a:cs typeface="B Titr" pitchFamily="2" charset="-78"/>
            </a:endParaRPr>
          </a:p>
          <a:p>
            <a:pPr>
              <a:buNone/>
            </a:pPr>
            <a:endParaRPr lang="fa-IR" sz="2300" b="1" dirty="0" smtClean="0">
              <a:cs typeface="B Titr" pitchFamily="2" charset="-78"/>
            </a:endParaRPr>
          </a:p>
          <a:p>
            <a:pPr>
              <a:buNone/>
            </a:pPr>
            <a:r>
              <a:rPr lang="fa-IR" sz="2300" b="1" dirty="0" smtClean="0">
                <a:cs typeface="B Titr" pitchFamily="2" charset="-78"/>
              </a:rPr>
              <a:t>7- مسؤولیت تأمین اعتبار و تطبیق پرداخت‌ها با قوانین و مقررات بعهده چه مرجعی است؟</a:t>
            </a:r>
            <a:endParaRPr lang="en-US" sz="2300" dirty="0" smtClean="0">
              <a:cs typeface="B Titr" pitchFamily="2" charset="-78"/>
            </a:endParaRPr>
          </a:p>
          <a:p>
            <a:pPr>
              <a:buNone/>
            </a:pPr>
            <a:endParaRPr lang="fa-IR" sz="2300" b="1" dirty="0" smtClean="0">
              <a:cs typeface="B Titr" pitchFamily="2" charset="-78"/>
            </a:endParaRPr>
          </a:p>
          <a:p>
            <a:pPr>
              <a:buNone/>
            </a:pPr>
            <a:r>
              <a:rPr lang="fa-IR" sz="2300" b="1" dirty="0" smtClean="0">
                <a:cs typeface="B Titr" pitchFamily="2" charset="-78"/>
              </a:rPr>
              <a:t>8- تهیه صورتحساب عملکرد سالانه دولت و گزارش تفریغ بودجه با چه مرجعی می‌باشد؟</a:t>
            </a:r>
            <a:endParaRPr lang="en-US" sz="2300" dirty="0" smtClean="0">
              <a:cs typeface="B Titr" pitchFamily="2" charset="-78"/>
            </a:endParaRPr>
          </a:p>
          <a:p>
            <a:pPr>
              <a:buNone/>
            </a:pPr>
            <a:endParaRPr lang="fa-IR" sz="2300" b="1" dirty="0" smtClean="0">
              <a:cs typeface="B Titr" pitchFamily="2" charset="-78"/>
            </a:endParaRPr>
          </a:p>
          <a:p>
            <a:pPr>
              <a:buNone/>
            </a:pPr>
            <a:r>
              <a:rPr lang="fa-IR" sz="2300" b="1" dirty="0" smtClean="0">
                <a:cs typeface="B Titr" pitchFamily="2" charset="-78"/>
              </a:rPr>
              <a:t>9- نظارت قبل، ضمن و بعد از خرج با چه مراجعی می‌باشد؟ نقش دیوان محاسبات کشور در این نظارت‌ها چیست؟</a:t>
            </a:r>
            <a:endParaRPr lang="en-US" sz="2300" dirty="0" smtClean="0">
              <a:cs typeface="B Titr" pitchFamily="2" charset="-78"/>
            </a:endParaRPr>
          </a:p>
          <a:p>
            <a:pPr>
              <a:buNone/>
            </a:pPr>
            <a:endParaRPr lang="fa-IR" sz="2300" b="1" dirty="0" smtClean="0">
              <a:cs typeface="B Titr" pitchFamily="2" charset="-78"/>
            </a:endParaRPr>
          </a:p>
          <a:p>
            <a:pPr>
              <a:buNone/>
            </a:pPr>
            <a:r>
              <a:rPr lang="fa-IR" sz="2300" b="1" dirty="0" smtClean="0">
                <a:cs typeface="B Titr" pitchFamily="2" charset="-78"/>
              </a:rPr>
              <a:t>10- وضعیت بودجه دستگاه‌های غیردولتی نظیر دانشگاه آزاد، سازمان تأمین اجتماعی، شهرداری‌ها، آستان قدس و مراکز آموزشی در بودجه کل کشور چگونه است؟</a:t>
            </a:r>
            <a:endParaRPr lang="en-US" sz="2300" dirty="0" smtClean="0">
              <a:cs typeface="B Titr" pitchFamily="2" charset="-78"/>
            </a:endParaRPr>
          </a:p>
          <a:p>
            <a:pPr>
              <a:buNone/>
            </a:pPr>
            <a:endParaRPr lang="fa-IR" sz="2300" dirty="0">
              <a:cs typeface="B Titr"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571480"/>
            <a:ext cx="7929618" cy="5643602"/>
          </a:xfrm>
        </p:spPr>
        <p:txBody>
          <a:bodyPr>
            <a:noAutofit/>
          </a:bodyPr>
          <a:lstStyle/>
          <a:p>
            <a:pPr algn="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به عنوان مثال: باستناد ماده 38 قانون محاسبات عمومی سازمان صدا و سیمای جمهوری اسلامی ایران شرکت دولتی شناخته شده است لکن با تعریف ماده 3 قان مدیریت باید به مؤسسه دولتی تغییر شخصیت دهد. در حال حاضر بیش از 200 مؤسسه دولتی زیر نظر قوای سه‌گانه فعالیت دارند از جمله سازمان انرژی اتمی- حفاظت محیط زیست- سازمان مدیریت و برنامه‌ریزی- سازمان میراث فرهنگی و … زیر نظر رئیس جمهور قرار دارند.</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مجلس شورای اسلامی- شورای نگهبان- مجمع تشخیص مصلحت نظام- دبیرخانه مجلس خبرگان- دیوان محاسبات- مرکز پژوهش‌های مجلس و … زیر نظر قوه قضائیه هستند.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سازمان بازرسی کل کشور، دیوان عدالت اداری، ثبت اسناد، سازمان زندان‌ها و … زیر نظر قوه قضائیه و سایر مؤسسات دولتی از جمله دانشگاه‌ها و مراکز آموزش عالی و پژوهشی و البته به وزارتخانه‌های علوم و بهداشت، درمان و سایر وزارتخانه‌ها و همچنین گمرک- ثبت احوال- دامپزشکی- دامپروری- استاندارد و … بعنوان مؤسسات دولتی زیر نظر قوه مجریه محسوب می‌شوند.</a:t>
            </a:r>
            <a:endParaRPr lang="en-US" sz="23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642918"/>
            <a:ext cx="7929618" cy="5929354"/>
          </a:xfrm>
        </p:spPr>
        <p:txBody>
          <a:bodyPr>
            <a:noAutofit/>
          </a:bodyPr>
          <a:lstStyle/>
          <a:p>
            <a:pPr algn="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b="1" dirty="0" smtClean="0">
                <a:solidFill>
                  <a:schemeClr val="tx1"/>
                </a:solidFill>
                <a:effectLst/>
                <a:cs typeface="B Titr" pitchFamily="2" charset="-78"/>
              </a:rPr>
              <a:t>تعریف شرکت دولتی:</a:t>
            </a:r>
            <a:r>
              <a:rPr lang="fa-IR" sz="2300" dirty="0" smtClean="0">
                <a:solidFill>
                  <a:schemeClr val="tx1"/>
                </a:solidFill>
                <a:effectLst/>
                <a:cs typeface="B Titr" pitchFamily="2" charset="-78"/>
              </a:rPr>
              <a:t> «ماده 4 قانون محاسبات عمومی و ماده 4 قانون مدیریت خدمات کشوری مقرر می‌دارند: شرکت دولتی واحد سازمانی مشخصی است که با اجازه قانون ایجاد شود و بیش از 50% سهام یا سرمایه متعلق به دولت باشد. شرکت‌هایی که به حکم قانون و یا دادگاه صالح ملی شده و یا مصادره شود بعنوان شرکت دولتی شناخته می‌شود. هر شرکت تجاری که از طریق سرمایه‌گذاری شرکت‌</a:t>
            </a:r>
            <a:r>
              <a:rPr lang="fa-IR" sz="2300" i="1" dirty="0" smtClean="0">
                <a:solidFill>
                  <a:schemeClr val="tx1"/>
                </a:solidFill>
                <a:effectLst/>
                <a:cs typeface="B Titr" pitchFamily="2" charset="-78"/>
              </a:rPr>
              <a:t>‌</a:t>
            </a:r>
            <a:r>
              <a:rPr lang="fa-IR" sz="2300" dirty="0" smtClean="0">
                <a:solidFill>
                  <a:schemeClr val="tx1"/>
                </a:solidFill>
                <a:effectLst/>
                <a:cs typeface="B Titr" pitchFamily="2" charset="-78"/>
              </a:rPr>
              <a:t>های دولتی ایجاد شود. مادام که بیش از پنجاه درصد سهام یا سرمایه آن متعلق به شرکت‌های دولتی است. شرکت دولتی تلقی می‌شود.»</a:t>
            </a:r>
            <a:br>
              <a:rPr lang="fa-IR" sz="2300" dirty="0" smtClean="0">
                <a:solidFill>
                  <a:schemeClr val="tx1"/>
                </a:solidFill>
                <a:effectLst/>
                <a:cs typeface="B Titr" pitchFamily="2" charset="-78"/>
              </a:rPr>
            </a:br>
            <a:r>
              <a:rPr lang="fa-IR" sz="2300" dirty="0" smtClean="0">
                <a:solidFill>
                  <a:schemeClr val="tx1"/>
                </a:solidFill>
                <a:effectLst/>
                <a:cs typeface="B Titr" pitchFamily="2" charset="-78"/>
              </a:rPr>
              <a:t> تبصره: «شرکت‌هایی که از طریق مضاربه و مزارعه و امثال آنها به منظور بکار انداختن سپرده‌های اشخاص نزد بانک‌ها و مؤسسات اعتباری و شرکت‌های بیمه ایجاد شده یا می‌شوند شرکت دولتی شناخته نمی‌شوند.»</a:t>
            </a:r>
            <a:r>
              <a:rPr lang="en-US" sz="2300" dirty="0" smtClean="0">
                <a:solidFill>
                  <a:schemeClr val="tx1"/>
                </a:solidFill>
                <a:effectLst/>
                <a:cs typeface="B Titr" pitchFamily="2" charset="-78"/>
              </a:rPr>
              <a:t/>
            </a:r>
            <a:br>
              <a:rPr lang="en-US" sz="2300" dirty="0" smtClean="0">
                <a:solidFill>
                  <a:schemeClr val="tx1"/>
                </a:solidFill>
                <a:effectLst/>
                <a:cs typeface="B Titr" pitchFamily="2" charset="-78"/>
              </a:rPr>
            </a:br>
            <a:r>
              <a:rPr lang="fa-IR" sz="2300" dirty="0" smtClean="0">
                <a:solidFill>
                  <a:schemeClr val="tx1"/>
                </a:solidFill>
                <a:effectLst/>
                <a:cs typeface="B Titr" pitchFamily="2" charset="-78"/>
              </a:rPr>
              <a:t>بیش از 500 شرکت دولتی در پیوست شماره (3) قوانین بودجه سنواتی دارای شماره طبقه‌بندی بودجه‌ای می‌باشند و درآمدها و هزینه‌های آنها در سقف ماده واحده لایحه قانون بودجه کل کشور درج می‌گردد. بیش از 200 شرکت دولتی باستناد قانون سیاست‌های اصل 44 قانون اساسی مصوب 1387 در حال واگذاری می‌باشند.</a:t>
            </a:r>
            <a:endParaRPr lang="fa-IR" sz="2300" dirty="0">
              <a:solidFill>
                <a:schemeClr val="tx1"/>
              </a:solidFill>
              <a:effectLst/>
              <a:cs typeface="B Titr"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TotalTime>
  <Words>7755</Words>
  <Application>Microsoft Office PowerPoint</Application>
  <PresentationFormat>On-screen Show (4:3)</PresentationFormat>
  <Paragraphs>418</Paragraphs>
  <Slides>79</Slides>
  <Notes>0</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Solstice</vt:lpstr>
      <vt:lpstr>جزوه آموزشی     آشنایی با قوانین دیوان محاسبات و محاسبات عمومی کشور   </vt:lpstr>
      <vt:lpstr>مطالب مطروحه در جلسه اول   اصول 52 و 53 قانون اساسی جمهوری اسلامی ایران مقرر می‌دارد: اصل 52: «بودجه سالانه کل کشور به ترتیبی که در قانون مقرر می‌شود از طرف دولت تهیه و برای رسیدگی و تصویب به مجلس شورای اسلامی تسلیم می‌گردد، هرگرنه تغییر در ارقام بودجه نیز تابع مراتب مقرر در قانون خواهد بود.» اصل 53: «کلیه دریافت‌های دولت در حساب‌های خزانه‌داری کل متمرکز می‌شود و همه پرداخت‌ها در حدود اعتبارات مصوب به موجب قانون انجام می‌گیرد.» اولین بودجه کل کشور در سال 1290 هجری شمسی در ایران، براساس اصول 101 و 102 قانون اساسی دوره مشروطیت تهیه و تنظیم گردیده است. دریافت‌ها و پرداخت‌ها در اولین قانون بودجه مبلغ 000/000/145 ریال بوده است. مبلغ بودجه کل کشور در قانون بودجه 1392 از حیث منابع و مصارف بالغ بر 000/000/510/064/277/7 ریال شده است در واقع ارقام بودجه پس از 102 سال 650/186/50 برابر شده است. </vt:lpstr>
      <vt:lpstr>بودجه کل کشور تا قبل از تصویب قانون برنامه و بودجه در تاریخ 10/12/1351 با روش سنتی و متداول و افزایشی تهیه و تنظیم و از سال‌های 1352 به بعد قرار شد به صورت برنامه‌ای تهیه گردد که هیچ‌گاه محقق نشده است. در اواخر دهه هفتاد و دهه هشتاد هجری شمسی با تغییر روش در تهیه بودجه قرار بود بودجه به صورت برنامه‌ای- عملیاتی تهیه شود که باید فراموش کرد. باستناد اصل 52 قانون اساسی تهیه و تنظیم بودجه بایستی به موجب قانون باشد. بر همین اساس: ماده (1) قانون محاسبات عمومی سال 66 مقرر نمود: «بودجه کل کشور برنامه مالی دولت است که برای یکسال مالی تهیه و حاوی پیش‌بینی درآمدها و سایر منابع تأمین اعتبار و برآورد هزینه‌ها برای انجام عملیاتی که منجر به نیل سیاست‌ها و به هدف‌های قانونی می‌شود بوده و از سه قسمت به شرح زیر تشکیل می‌شود: 1- بودجه عمومی دولت که شامل اجزاء زیر است: 1- بودجه عمومی دولت که شامل اجزاء زیر است: الف- پیش‌بینی دریافت‌ها و منابع تأمین اعتبار که به طور مستقیم و یا غیرمستقیم در سال مالی قانون بودجه به وسیله دستگاه‌ها از طریق حساب‌های خزانه‌داری کل اخذ می‌گردد.  ب- پیش‌بینی پرداخت‌هایی که از محل درآمد عمومی و یا اختصاصی برای اعتبارات جاری و عمرانی و اختصاصی دستگاه‌های اجرایی می‌تواند در سال مالی مربوط انجام دهد.</vt:lpstr>
      <vt:lpstr>   2- بودجه شرکت‌های دولتی و بانک‌ها شامل پیش‌بینی درآمدها و سایر منابع تأمین اعتبار 3- بودجه مؤسساتی که تحت عنوانی غیر از عناوین فوق در بودجه کل کشور منظور می‌شود.»  مسؤولیت تهیه و تنظیم بودجه کل کشور باستناد اصل 126 قانون اساسی بعهده رئیس جمهور می‌باشد که می‌تواند به اشخاص دیگری تفویض نماید و مسؤولیت بررسی و تصویب بودجه با مجلس شورای اسلامی می‌باشد. - طبق تبصره 48 قانون بودجه سال 1380 کل کشور نحوه تهیه و تنظیم بودجه قرار شد از سال 1381 به روش عملیاتی- برنامه‌ای تغییر نماید و بر همین اساس سیستم G.F.S (نظام آمارهای دولت) که توسط بانک جهانی و صندوق بین‌المللی پول توصیه شده بود ترجمه و ملاک قرار گرفت که البته صرفاً به صورت شکلی و با تغییر عناوین و برخی شفافیت‌ها بین درآمدها و سایر منابع عمل شد. تأکید سیستم بر روش حسابداری تعهدی بجای حسابداری نقدی بود که به فراموشی سپرده شد از سال 1381 به بعد عناوین کلان جداول تشکیل دهنده منابع و مصارف یا دریافت‌ها و پرداخت‌ها به شرح زیر:</vt:lpstr>
      <vt:lpstr>بودجه کل کشور           احکام بودجه کل کشور شامل ماده واحده و تعدادی تبصره که حکم قانون را داشتند بوده و برای یکسال قابلیت اجرا دارند و در صورتی که در بودجه‌های سال‌های بعد تکرار نمی‌گردید قابلیت استناد و اجرا نداشت. توضیح 1- از سال 1386 در قوانین بودجه سنواتی بجای «تبصره» ذیل ماده واحده از «بند» استفاده شده است که البته تفاوتی از منظر حقوقی و قانونی ندارد.</vt:lpstr>
      <vt:lpstr>توضیح 2- تبصره‌های قوانین بودجه تا سال 1364 به صورت هم دائمی و هم موقت تصویب می‌شود تبصره‌های دائمی بیش از یکسال قابلیت اجرا داشت و تا مهلت زمانی لغو تنفیذ می‌گردید لکن از سال 1365 تبصره دائمی تصویب نشد. قوانین دائمی که تا سال 1364 در تبصره‌های بودجه لغو نشده است هنوز هم معتبر است. سال مالی. ماده (6) قانون محاسبات عمومی کشور می‌گوید: «سال مالی بودجه از اول فروردین هر سال تا پایان اسفند همان سال به مدت یک سال هجری شمسی می‌باشد.». چنانچه به قانون اصلاح مواد 63 و 64 قانون محاسبات عمومی مصوب اسفند 1379 توجه شود. دستگاه‌های اجرائی مجاز شدند که وجوه مربوط به اعتبارات هزینه‌ای سال قبل خود را تا پایان فرودین سال بعد و وجوه مربوط به اعتبارات طرح‌های تملک دارائی‌های سرمایه‌ای (عمرانی) را تا پایان تیرماه سال بعد به مصرف برسانند و عملکرد آن را در حساب‌های سال قبل اعمال نمایند بنابراین چنین می‌گویند که سال مالی عملاً به 16 ماه افزایش یافته است.  منابع و مصارف یا دریافت‌ها و پرداخت‌های بودجه کل کشور توسط 5 گروه از دستگاه‌های اجرایی حسب مورد صورت می‌گیرد که در مواد 2 تا 5 قانون محاسبات عمومی و 1 تا 5 قانون مدیریت خدمات کشوری تعریف و مشخص شده‌اند.</vt:lpstr>
      <vt:lpstr> تعریف دستگاه‌اجرایی: ماده 5 قانون مدیریت خدمات کشوری: «کلیه وزارتخانه‌ها، مؤسسات دولتی، شرکت‌های دولتی و مؤسسات و نهادهای عمومی غیردولتی بعنوان دستگاه اجرایی شناخته می‌شوند و چنانچه دستگاه‌های اجرایی استانی یا محلی نیز باستناد ماده 44 قانون تنظیم بخشی از مقررات مالی دولت و ماده 41 قانون محاسبات عمومی بعنوان دستگاه اجرایی مالی مستقل در نظر گرفته شود 5 گروه می‌شوند.» تعریف وزارتخانه‌: «ماده 2 قانون محاسبات عمومی- وزارتخانه واحد سازمانی مشخصی است که به موجب قانون به این عنوان شناخته شده و یا بشود.» در حال حاضر 18 وزارتخانه وجود دارد.  تعریف مؤسسه دولتی: ماده 3 قانون محاسبات عمومی: «مؤسسه دولتی واحد سازمانی مشخصی است که به موجب قانون ایجاد و زیر نظر یکی از قوای سه‌گانه اداره می‌شود و عنوان وزارتخانه ندارد.»  تبصره- نهاد ریاست جمهوری که زیر نظر ریاست جمهوری اداره می‌گردد. از نظر این قانون مؤسسه دولتی است. توضیح اینکه- مؤسسه دولتی در ماده 3 قانون مدیریت خدمات کشوری تعریف جامع‌تری دارد به این ترتیب که کلیه دستگاه‌ها و سازمان‌ها و تشکل‌های حقوقی که در قانون اساسی نامبرده شده است به عنوان مؤسسه دولتی شناخته می‌شود و چون قانون مؤخر است اولیت دارد.</vt:lpstr>
      <vt:lpstr> به عنوان مثال: باستناد ماده 38 قانون محاسبات عمومی سازمان صدا و سیمای جمهوری اسلامی ایران شرکت دولتی شناخته شده است لکن با تعریف ماده 3 قان مدیریت باید به مؤسسه دولتی تغییر شخصیت دهد. در حال حاضر بیش از 200 مؤسسه دولتی زیر نظر قوای سه‌گانه فعالیت دارند از جمله سازمان انرژی اتمی- حفاظت محیط زیست- سازمان مدیریت و برنامه‌ریزی- سازمان میراث فرهنگی و … زیر نظر رئیس جمهور قرار دارند.  مجلس شورای اسلامی- شورای نگهبان- مجمع تشخیص مصلحت نظام- دبیرخانه مجلس خبرگان- دیوان محاسبات- مرکز پژوهش‌های مجلس و … زیر نظر قوه قضائیه هستند. سازمان بازرسی کل کشور، دیوان عدالت اداری، ثبت اسناد، سازمان زندان‌ها و … زیر نظر قوه قضائیه و سایر مؤسسات دولتی از جمله دانشگاه‌ها و مراکز آموزش عالی و پژوهشی و البته به وزارتخانه‌های علوم و بهداشت، درمان و سایر وزارتخانه‌ها و همچنین گمرک- ثبت احوال- دامپزشکی- دامپروری- استاندارد و … بعنوان مؤسسات دولتی زیر نظر قوه مجریه محسوب می‌شوند.</vt:lpstr>
      <vt:lpstr> تعریف شرکت دولتی: «ماده 4 قانون محاسبات عمومی و ماده 4 قانون مدیریت خدمات کشوری مقرر می‌دارند: شرکت دولتی واحد سازمانی مشخصی است که با اجازه قانون ایجاد شود و بیش از 50% سهام یا سرمایه متعلق به دولت باشد. شرکت‌هایی که به حکم قانون و یا دادگاه صالح ملی شده و یا مصادره شود بعنوان شرکت دولتی شناخته می‌شود. هر شرکت تجاری که از طریق سرمایه‌گذاری شرکت‌‌های دولتی ایجاد شود. مادام که بیش از پنجاه درصد سهام یا سرمایه آن متعلق به شرکت‌های دولتی است. شرکت دولتی تلقی می‌شود.»  تبصره: «شرکت‌هایی که از طریق مضاربه و مزارعه و امثال آنها به منظور بکار انداختن سپرده‌های اشخاص نزد بانک‌ها و مؤسسات اعتباری و شرکت‌های بیمه ایجاد شده یا می‌شوند شرکت دولتی شناخته نمی‌شوند.» بیش از 500 شرکت دولتی در پیوست شماره (3) قوانین بودجه سنواتی دارای شماره طبقه‌بندی بودجه‌ای می‌باشند و درآمدها و هزینه‌های آنها در سقف ماده واحده لایحه قانون بودجه کل کشور درج می‌گردد. بیش از 200 شرکت دولتی باستناد قانون سیاست‌های اصل 44 قانون اساسی مصوب 1387 در حال واگذاری می‌باشند.</vt:lpstr>
      <vt:lpstr> «تعریف شخصیت حقوقی مؤسسه و یا نهاد عمومی غیردولتی: موضوع ماه 5 قانون محاسبات عمومی مؤسسه و یا نهاد عمومی غیردولتی از نظر قانون محاسبات عمومی واحدهای سازمانی مشخصی هستند که با اجازه به منظور انجام وظایف و خدماتی که جنبه عمومی دارد تشکیل شده و یا می‌شود.» تبصره- فهرست این قبیل مؤسسات و نهادها در سال 1373 به تصویب مجلس می‌رسد که در ابتدا ده مورد بود و بعدها تا 50 دستگاه افزایش یافت.  از جمله: شهرداری‌ها- جمعیت هلال احمر- کمیته ملی المپیک- سازمان تأمین اجتماعی- جهاد دانشگاهی- بنیادها (مستضعفان و جانبازان- مسکن- شهید- پانزده خرداد- مسکن) سازمان تبلیغات اسلامی- سازمان ارتباطات و حدود 40 واحد سازمانی مالی دیگر اشاره می‌شود. در ماده (3) قانون مدیریت خدمات کشوری تعریف جدیدی از مؤسسات و نهادهای عمومی غیردولتی شده است که با قانون محاسبات تفاوت دارد. مطابق یکی از احکام بودجه‌های سنواتی: هر دستگاهی که از بودجه وجوهی دریافت نماید و شخصیت حقوقی 4 مورد فوق‌الذکر (وزارتخانه- مؤسسه و شرکت دولتی و مؤسسه و نهاد عمومی غیردولتی) را نداشته باشد به عنوان مؤسسه و نهاد عمومی غیردولتی باید احکام قانون محاسبات مربوط را رعایت نماید.</vt:lpstr>
      <vt:lpstr>دستگاه‌های اجرائی استانی یا محلی: باستناد ماده 16 قانون برنامه و بودجه مصوب 10/12/1351 دولت مکلف گردید به تدریج مقدمات استانی کردن آن قسمت از اعتبارات جاری را که قابل تفکیک به استان‌ها می‌باشد فراهم نماید.  به تاریخ از سال 1352 اعتبارات جاری و عمرانی دستگاه‌های اجرائی استانی که سازمان‌ها و ادارات کل و البته به وزارتخانه‌ها و مؤسسات دولتی و برخی از شرکت‌های دولتی بودند در قوانین بودجه سنواتی از اعتبارات ملی تفکیک گردید. مطابق ماده 44 قانون تنظیم بخشی از مقرارت مالی دولت مصوب 1380 شورای برنامه‌ریزی و توسعه استان‌ها موظف گردیدند پس از ابلاغ بودجه مصوب سالانه استان براساس پیشنهاد سازمان مدیریت استان و در چارچوب اهداف و سیاست‌های برنامه‌های توسعه اقتصادی و اجتماعی و فرهنگی و خط‌مشی و دستورالعمل‌های ابلاغی سازمان مدیریت و برنامه‌ریزی، اعتبار عمرانی را بین فصول و برنامه‌ها به تفکیک هر شهرستان و اعتبارات جاری مصوب هر دستگاه را به تفکیک برنامه و فصول هزینه توزیع نمایند. </vt:lpstr>
      <vt:lpstr>دستگاه‌های اجرایی محلی و یا استانی مانند استانداری‌ها، ادارات کل و سازمان‌های اقتصاد و دارائی، آموزش و پرورش، جهاد کشاورزی، ثبت احوال، راه، ثبت اسناد، ارشاد اسلامی و … پس از ابلاغ اعتبارات جاری و عمرانی استانی از طریق استانداری ثبت به مبادله موافقتنامه اقدام و صورت‌‌های مالی مجزا از دستگاه‌های مرکزی (پس از مصرف اعتبارات وجوه تخصصی) تهیه و پس از تأیید حسابرسان ذیصلاح و دیوان محاسبات استان جهت درج در گزارش تفریغ بودجه و صورتحساب عملکرد سالانه به مراجع ذیربط ارسال نمایند. ضمناً غیر از درآمدهای نفت و گاز صادراتی و مشتقات آن، سایر اقلام درآمدی از جمله مالیات و … بعنوان درآمدهای استان محسوب و مطابق بودجه مصوب مصرف می‌شود. دانشگاه‌های وابسته به وزارتخانه‌های ذیربط و سایر مؤسسات مستقل دستگاه اجرایی محلی محسوب نمی‌شوند. ماده 7 قانون محاسبات عمومی در خصوص اعتبار مصوب می‌گوید: «اعتبار عبارت از مبلغی است که برای مصرف یا مصارف معین به منظور نیل به اهداف و اجرای برنامه‌های دولت به تصویب مجلس شورای اسلامی می‌رسد.»</vt:lpstr>
      <vt:lpstr>تفاوت اعتبار مصوب با تخصیص اعتبار: اعتبار مصوب به تصویب مجلس شورای اسلامی می‌رسد لکن تخصیص اعتبار با توجه به وضعیت نقدینگی خزانه، پیشرفت فیزیکی فعالیت‌ها و طرح‌ها، پراکندگی و موقعیت جغرافیائی دستگاه‌ها و عوامل متعدد دیگر در کمیته تخصیص اعتبار موضوع ماده 30 قانون برنامه و بودجه و آیین‌نامه اجرائی آن تعیین می‌گردد که همواره تخصیص اعتبار هر دستگاه از اعتبار مصوب کمتر است و در موارد نادر و با حکم قانون صددرصد می‌شود. تأمین اعتبار اعتبار مصوب تا پایان سال مالی است لکن وجوه تخصیص اعتبار هر سال تا پایان فروردین و تیرماه سال بعد برای اعتبارات جاری و عمرانی قابل تعهد و مصرف می‌باشد.  ماده 68 قانون محاسبات عمومی مقرر می‌دارد:  «بودجه هر یک از وزارتخانه‌ها و مؤسسات دولتی و واحدهای وابسته به آنها باید به طور کامل و جداگانه در بودجه کل کشور درج شود و منظور کردن اعتبار تحت عنوان بودجه وزارتخانه‌ها و مؤسسات دولتی برای پرداخت به واحدهای تابعه و وابسته همان وزارتخانه یا مؤسسه دولتی و یا به وزارتخانه‌ها و مؤسسات دیگر و همچنین پرداخت هر نوع وجه از این بابت ممنوع است.»</vt:lpstr>
      <vt:lpstr> توضیح- اولاً هر گونه پرداختی از بودجه دستگاه‌های اجرایی به عنوان کمک یا سایر پرداخت‌ها و یا هدیه بایستی به موجب قانون بوده و با رعایت ماده (5) قانون تنظیم بخشی از مقررات مالی دولت باشد و به دستگاه‌های دولتی دیگر ممنوع است. ثانیاً اختصاص اعتبار مصوب صرفاً به اشخاص حقوقی (دستگاه‌های اجرایی) مجاز است و ردیف بودجه به معاونت‌های دستگاه اجرایی که اشخاص حقیقی می‌باشند از جمله معاونت‌های رئیس جمهوری جای ابهام دارد.</vt:lpstr>
      <vt:lpstr>مطالب آموزشی جلسه دوم   ماده 10 قانون محاسبات عمومی: انواع درآمدهای عمومی که شامل مالیات‌ها، سود سهام شرکت‌های دولتی و سایر درآمدها ماده 11 قانون محاسبات عمومی: دریافت‌های دولت: شامل درآمدهای عمومی- اختصاصی- شرکت‌های دولتی واگذاری دارائی‌های سرمایه‌ای و مالی و سپرده‌ها و هدایا و کمک‌های مردمی که در حساب‌های خزانه‌داری کل متمرکز می‌شود. ماده 12 قانون محاسبات عمومی: سایر منابع تأمین اعتبار یا واگذاری دارائی‌های مالی شامل اوراق مشارکت- استقراض داخلی و خارجی- فروش شرکت‌های دولتی- برگشتی از پرداختی‌های سال‌های قبل و موارد مشابه که در بودجه کل کشور مشخص و درج می‌گردد و درآمد محسوب می‌گردند. ماده 13 قانون محاسبات عمومی: وجوه عمومی شامل: 1- نقدینه‌های وزارتخانه‌ها، 2- نقدینه‌های مؤسسات دولتی، 3- نقدینه‌های شرکت‌های دولتی، 4- نقدینه‌های مؤسسات و نهادهای عمومی غیردولتی، 5- نقدینه‌های مؤسسات وابسته و ادارات کل استانی که منحصراً برای مصارف عمومی به موجب اصل 53 قانون اساسی قابل دخل و خرج می‌باشد.</vt:lpstr>
      <vt:lpstr>توضیح- وجوهی نظیر سپرده- وجه الضمان و مانند آنها که به طور موقت در اختیار دستگاه‌های مزبور قرار می‌گیرد و پس از مدتی و با شرایط معیت مسترد میگردد و در حکم وجوه عمومی تلقی می‌گردد. ماده 14 قانون محاسبات عمومی: درآمد اختصاصی درآمدهایی است که به موجب قوانین حاضر و حصول و در بودجه کل کشور تحت همین عنوان منظور و به دستگاه‌های مربوط اختصاص می‌یابد. این نوع درآمد صرفاً توسط وزارتخانه‌ها و مؤسسات دولتی دریافت و مصرف می‌شود. ماده 15 قانون محاسبات عمومی: درآمد شرکت‌های دولتی که به موجب قانون و در قبال ارائه خدمات و یا فروض کالا و سایر فعالیت‌های شرکت‌ها به موجب اساسنامه و سایر قوانین وصول می‌گردد. ماده 16 قانون محاسبات عمومی: سایر منابع تأمین اعتبار شرکت‌های دولتی که جنبه درآمد ندارند عبارتست از: 1- کمک‌های دولت، 2- استقراض، 3- استفاده از ذخائر قانونی و احتیاطی، 4- کاهش سرمایه در گردش  توضیح- طبق ماده 141 قانون تجارت چنانچه سرمایه شرکت‌های غیردولتی (موضوع ماده 20 قانون تجارت) بیش از 50% کاهش یابد یا باید سرمایه‌گذاری مجدد شود و یا منحل گردد.</vt:lpstr>
      <vt:lpstr> «لکن طبق ماده 134 قانون محاسبات عمومی- انحلال شرکت‌های دولتی منحصراً با اجازه قانون مجاز می‌باشد مگر آنکه در اساسنامه‌های مربوط ترتیبات دیگری مقرر شده باشد.» با توجه به احکام مواد 10 تا 16 قانون محاسبات عمومی نکات مهمی که می‌توان جمع‌بندی نمود: هر درآمدی باستناد ماده 37 قانون محاسبات عمومی بایستی به موجب قانون باشد. هر نوع دریافت دیگری اعم از نقدی یا غیرنقدی و یا کالا و خدمات باستناد ماده (4) قانون تنظیم بخشی از مقررات مالی دولت باید به موجب قانون باشد. مسئولیت حصول صحیح و به موقع درآمدها و دریافت‌ها به عهده بالاترین مقام دستگاه اجرایی می‌باشد و قابل تفویض اختیار نمی‌باشد. لکن کسر و ارسال به موقع درآمدهای تکلیفی ماننده مالیات‌های مسکوره از حقوق و قراردادها و بیمه‌ها و … و کلیه حقوق دولتی به عهده ذیحساب یا مدیر مالی می‌باشد.</vt:lpstr>
      <vt:lpstr>Slide 18</vt:lpstr>
      <vt:lpstr> </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     </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vector>
  </TitlesOfParts>
  <Company>SMTC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جزوه آموزشی    آشنایی با قوانین دیوان محاسبات و محاسبات عمومی کشور</dc:title>
  <dc:creator>mehrabani</dc:creator>
  <cp:lastModifiedBy>Shahram Mohseni</cp:lastModifiedBy>
  <cp:revision>13</cp:revision>
  <dcterms:created xsi:type="dcterms:W3CDTF">2013-10-07T10:38:16Z</dcterms:created>
  <dcterms:modified xsi:type="dcterms:W3CDTF">2013-12-02T07:03:08Z</dcterms:modified>
</cp:coreProperties>
</file>