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45"/>
  </p:notesMasterIdLst>
  <p:sldIdLst>
    <p:sldId id="263" r:id="rId2"/>
    <p:sldId id="292" r:id="rId3"/>
    <p:sldId id="295" r:id="rId4"/>
    <p:sldId id="296" r:id="rId5"/>
    <p:sldId id="309" r:id="rId6"/>
    <p:sldId id="298" r:id="rId7"/>
    <p:sldId id="299" r:id="rId8"/>
    <p:sldId id="300" r:id="rId9"/>
    <p:sldId id="301" r:id="rId10"/>
    <p:sldId id="310" r:id="rId11"/>
    <p:sldId id="302" r:id="rId12"/>
    <p:sldId id="303" r:id="rId13"/>
    <p:sldId id="304" r:id="rId14"/>
    <p:sldId id="305" r:id="rId15"/>
    <p:sldId id="306" r:id="rId16"/>
    <p:sldId id="311" r:id="rId17"/>
    <p:sldId id="312" r:id="rId18"/>
    <p:sldId id="313" r:id="rId19"/>
    <p:sldId id="314" r:id="rId20"/>
    <p:sldId id="315" r:id="rId21"/>
    <p:sldId id="316" r:id="rId22"/>
    <p:sldId id="317" r:id="rId23"/>
    <p:sldId id="320" r:id="rId24"/>
    <p:sldId id="321" r:id="rId25"/>
    <p:sldId id="322" r:id="rId26"/>
    <p:sldId id="323" r:id="rId27"/>
    <p:sldId id="324" r:id="rId28"/>
    <p:sldId id="325" r:id="rId29"/>
    <p:sldId id="326" r:id="rId30"/>
    <p:sldId id="327" r:id="rId31"/>
    <p:sldId id="328" r:id="rId32"/>
    <p:sldId id="329" r:id="rId33"/>
    <p:sldId id="330" r:id="rId34"/>
    <p:sldId id="331" r:id="rId35"/>
    <p:sldId id="332" r:id="rId36"/>
    <p:sldId id="333" r:id="rId37"/>
    <p:sldId id="334" r:id="rId38"/>
    <p:sldId id="335" r:id="rId39"/>
    <p:sldId id="336" r:id="rId40"/>
    <p:sldId id="337" r:id="rId41"/>
    <p:sldId id="338" r:id="rId42"/>
    <p:sldId id="339" r:id="rId43"/>
    <p:sldId id="294" r:id="rId44"/>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p:scale>
          <a:sx n="70" d="100"/>
          <a:sy n="70" d="100"/>
        </p:scale>
        <p:origin x="-516" y="-5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24A9EC2-4907-40F2-9F64-E7FC48C1E0AC}" type="datetimeFigureOut">
              <a:rPr lang="fa-IR" smtClean="0"/>
              <a:pPr/>
              <a:t>03/29/1441</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1501A2E-B455-48F4-B7D5-B5997AE2D1F1}"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51501A2E-B455-48F4-B7D5-B5997AE2D1F1}" type="slidenum">
              <a:rPr lang="fa-IR" smtClean="0"/>
              <a:pPr/>
              <a:t>3</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32277D9-44BE-4E8B-BE5D-DB4966BDD94A}" type="datetimeFigureOut">
              <a:rPr lang="fa-IR" smtClean="0"/>
              <a:pPr/>
              <a:t>03/29/1441</a:t>
            </a:fld>
            <a:endParaRPr lang="fa-IR"/>
          </a:p>
        </p:txBody>
      </p:sp>
      <p:sp>
        <p:nvSpPr>
          <p:cNvPr id="19" name="Footer Placeholder 18"/>
          <p:cNvSpPr>
            <a:spLocks noGrp="1"/>
          </p:cNvSpPr>
          <p:nvPr>
            <p:ph type="ftr" sz="quarter" idx="11"/>
          </p:nvPr>
        </p:nvSpPr>
        <p:spPr/>
        <p:txBody>
          <a:bodyPr/>
          <a:lstStyle/>
          <a:p>
            <a:endParaRPr lang="fa-IR"/>
          </a:p>
        </p:txBody>
      </p:sp>
      <p:sp>
        <p:nvSpPr>
          <p:cNvPr id="27" name="Slide Number Placeholder 26"/>
          <p:cNvSpPr>
            <a:spLocks noGrp="1"/>
          </p:cNvSpPr>
          <p:nvPr>
            <p:ph type="sldNum" sz="quarter" idx="12"/>
          </p:nvPr>
        </p:nvSpPr>
        <p:spPr/>
        <p:txBody>
          <a:bodyPr/>
          <a:lstStyle/>
          <a:p>
            <a:fld id="{69073F91-83F0-49FB-B23C-7CF720FB83B1}"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2277D9-44BE-4E8B-BE5D-DB4966BDD94A}" type="datetimeFigureOut">
              <a:rPr lang="fa-IR" smtClean="0"/>
              <a:pPr/>
              <a:t>03/29/1441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9073F91-83F0-49FB-B23C-7CF720FB83B1}"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2277D9-44BE-4E8B-BE5D-DB4966BDD94A}" type="datetimeFigureOut">
              <a:rPr lang="fa-IR" smtClean="0"/>
              <a:pPr/>
              <a:t>03/29/1441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9073F91-83F0-49FB-B23C-7CF720FB83B1}"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2277D9-44BE-4E8B-BE5D-DB4966BDD94A}" type="datetimeFigureOut">
              <a:rPr lang="fa-IR" smtClean="0"/>
              <a:pPr/>
              <a:t>03/29/1441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9073F91-83F0-49FB-B23C-7CF720FB83B1}"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32277D9-44BE-4E8B-BE5D-DB4966BDD94A}" type="datetimeFigureOut">
              <a:rPr lang="fa-IR" smtClean="0"/>
              <a:pPr/>
              <a:t>03/29/1441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9073F91-83F0-49FB-B23C-7CF720FB83B1}"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32277D9-44BE-4E8B-BE5D-DB4966BDD94A}" type="datetimeFigureOut">
              <a:rPr lang="fa-IR" smtClean="0"/>
              <a:pPr/>
              <a:t>03/29/1441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9073F91-83F0-49FB-B23C-7CF720FB83B1}"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32277D9-44BE-4E8B-BE5D-DB4966BDD94A}" type="datetimeFigureOut">
              <a:rPr lang="fa-IR" smtClean="0"/>
              <a:pPr/>
              <a:t>03/29/1441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69073F91-83F0-49FB-B23C-7CF720FB83B1}"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32277D9-44BE-4E8B-BE5D-DB4966BDD94A}" type="datetimeFigureOut">
              <a:rPr lang="fa-IR" smtClean="0"/>
              <a:pPr/>
              <a:t>03/29/1441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69073F91-83F0-49FB-B23C-7CF720FB83B1}"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2277D9-44BE-4E8B-BE5D-DB4966BDD94A}" type="datetimeFigureOut">
              <a:rPr lang="fa-IR" smtClean="0"/>
              <a:pPr/>
              <a:t>03/29/1441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69073F91-83F0-49FB-B23C-7CF720FB83B1}"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32277D9-44BE-4E8B-BE5D-DB4966BDD94A}" type="datetimeFigureOut">
              <a:rPr lang="fa-IR" smtClean="0"/>
              <a:pPr/>
              <a:t>03/29/1441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9073F91-83F0-49FB-B23C-7CF720FB83B1}"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32277D9-44BE-4E8B-BE5D-DB4966BDD94A}" type="datetimeFigureOut">
              <a:rPr lang="fa-IR" smtClean="0"/>
              <a:pPr/>
              <a:t>03/29/1441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077200" y="6356350"/>
            <a:ext cx="609600" cy="365125"/>
          </a:xfrm>
        </p:spPr>
        <p:txBody>
          <a:bodyPr/>
          <a:lstStyle/>
          <a:p>
            <a:fld id="{69073F91-83F0-49FB-B23C-7CF720FB83B1}" type="slidenum">
              <a:rPr lang="fa-IR" smtClean="0"/>
              <a:pPr/>
              <a:t>‹#›</a:t>
            </a:fld>
            <a:endParaRPr lang="fa-I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32277D9-44BE-4E8B-BE5D-DB4966BDD94A}" type="datetimeFigureOut">
              <a:rPr lang="fa-IR" smtClean="0"/>
              <a:pPr/>
              <a:t>03/29/1441</a:t>
            </a:fld>
            <a:endParaRPr lang="fa-I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a-I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9073F91-83F0-49FB-B23C-7CF720FB83B1}" type="slidenum">
              <a:rPr lang="fa-IR" smtClean="0"/>
              <a:pPr/>
              <a:t>‹#›</a:t>
            </a:fld>
            <a:endParaRPr lang="fa-I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139951" y="3634029"/>
            <a:ext cx="5009057" cy="32368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87624" y="168429"/>
            <a:ext cx="6696744" cy="48245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style>
          <a:lnRef idx="2">
            <a:schemeClr val="dk1">
              <a:shade val="50000"/>
            </a:schemeClr>
          </a:lnRef>
          <a:fillRef idx="1">
            <a:schemeClr val="dk1"/>
          </a:fillRef>
          <a:effectRef idx="0">
            <a:schemeClr val="dk1"/>
          </a:effectRef>
          <a:fontRef idx="minor">
            <a:schemeClr val="lt1"/>
          </a:fontRef>
        </p:style>
      </p:pic>
    </p:spTree>
    <p:extLst>
      <p:ext uri="{BB962C8B-B14F-4D97-AF65-F5344CB8AC3E}">
        <p14:creationId xmlns:p14="http://schemas.microsoft.com/office/powerpoint/2010/main" xmlns="" val="3914308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0" y="1397000"/>
          <a:ext cx="6096000" cy="2748280"/>
        </p:xfrm>
        <a:graphic>
          <a:graphicData uri="http://schemas.openxmlformats.org/drawingml/2006/table">
            <a:tbl>
              <a:tblPr rtl="1" firstRow="1" bandRow="1">
                <a:tableStyleId>{5C22544A-7EE6-4342-B048-85BDC9FD1C3A}</a:tableStyleId>
              </a:tblPr>
              <a:tblGrid>
                <a:gridCol w="3048000"/>
                <a:gridCol w="3048000"/>
              </a:tblGrid>
              <a:tr h="370840">
                <a:tc>
                  <a:txBody>
                    <a:bodyPr/>
                    <a:lstStyle/>
                    <a:p>
                      <a:pPr rtl="1"/>
                      <a:r>
                        <a:rPr lang="fa-IR" dirty="0" smtClean="0"/>
                        <a:t>مدرک تحصیلی</a:t>
                      </a:r>
                      <a:endParaRPr lang="fa-IR" dirty="0"/>
                    </a:p>
                  </a:txBody>
                  <a:tcPr/>
                </a:tc>
                <a:tc>
                  <a:txBody>
                    <a:bodyPr/>
                    <a:lstStyle/>
                    <a:p>
                      <a:pPr algn="ctr" rtl="1"/>
                      <a:r>
                        <a:rPr lang="fa-IR" dirty="0" smtClean="0"/>
                        <a:t>امتیاز</a:t>
                      </a:r>
                      <a:endParaRPr lang="fa-IR" dirty="0"/>
                    </a:p>
                  </a:txBody>
                  <a:tcPr/>
                </a:tc>
              </a:tr>
              <a:tr h="370840">
                <a:tc>
                  <a:txBody>
                    <a:bodyPr/>
                    <a:lstStyle/>
                    <a:p>
                      <a:pPr rtl="1"/>
                      <a:r>
                        <a:rPr kumimoji="0" lang="fa-IR" sz="2000" b="1" kern="1200" dirty="0" smtClean="0">
                          <a:solidFill>
                            <a:schemeClr val="dk1"/>
                          </a:solidFill>
                          <a:latin typeface="+mn-lt"/>
                          <a:ea typeface="+mn-ea"/>
                          <a:cs typeface="+mn-cs"/>
                        </a:rPr>
                        <a:t>پائین تر از دیپلم</a:t>
                      </a:r>
                      <a:endParaRPr lang="fa-IR" sz="2000" dirty="0"/>
                    </a:p>
                  </a:txBody>
                  <a:tcPr/>
                </a:tc>
                <a:tc>
                  <a:txBody>
                    <a:bodyPr/>
                    <a:lstStyle/>
                    <a:p>
                      <a:pPr algn="ctr" rtl="1"/>
                      <a:r>
                        <a:rPr kumimoji="0" lang="fa-IR" sz="2000" b="1" kern="1200" dirty="0" smtClean="0">
                          <a:solidFill>
                            <a:schemeClr val="dk1"/>
                          </a:solidFill>
                          <a:latin typeface="+mn-lt"/>
                          <a:ea typeface="+mn-ea"/>
                          <a:cs typeface="+mn-cs"/>
                        </a:rPr>
                        <a:t>780</a:t>
                      </a:r>
                      <a:endParaRPr lang="fa-IR" sz="2000" dirty="0"/>
                    </a:p>
                  </a:txBody>
                  <a:tcPr/>
                </a:tc>
              </a:tr>
              <a:tr h="370840">
                <a:tc>
                  <a:txBody>
                    <a:bodyPr/>
                    <a:lstStyle/>
                    <a:p>
                      <a:pPr rtl="1"/>
                      <a:r>
                        <a:rPr kumimoji="0" lang="fa-IR" sz="2000" b="1" kern="1200" dirty="0" smtClean="0">
                          <a:solidFill>
                            <a:schemeClr val="dk1"/>
                          </a:solidFill>
                          <a:latin typeface="+mn-lt"/>
                          <a:ea typeface="+mn-ea"/>
                          <a:cs typeface="+mn-cs"/>
                        </a:rPr>
                        <a:t>دیپلم</a:t>
                      </a:r>
                      <a:endParaRPr lang="fa-IR" sz="2000" dirty="0"/>
                    </a:p>
                  </a:txBody>
                  <a:tcPr/>
                </a:tc>
                <a:tc>
                  <a:txBody>
                    <a:bodyPr/>
                    <a:lstStyle/>
                    <a:p>
                      <a:pPr algn="ctr" rtl="1"/>
                      <a:r>
                        <a:rPr kumimoji="0" lang="fa-IR" sz="2000" b="1" kern="1200" dirty="0" smtClean="0">
                          <a:solidFill>
                            <a:schemeClr val="dk1"/>
                          </a:solidFill>
                          <a:latin typeface="+mn-lt"/>
                          <a:ea typeface="+mn-ea"/>
                          <a:cs typeface="+mn-cs"/>
                        </a:rPr>
                        <a:t>850</a:t>
                      </a:r>
                      <a:endParaRPr lang="fa-IR" sz="2000" dirty="0"/>
                    </a:p>
                  </a:txBody>
                  <a:tcPr/>
                </a:tc>
              </a:tr>
              <a:tr h="370840">
                <a:tc>
                  <a:txBody>
                    <a:bodyPr/>
                    <a:lstStyle/>
                    <a:p>
                      <a:pPr algn="r">
                        <a:lnSpc>
                          <a:spcPct val="115000"/>
                        </a:lnSpc>
                        <a:spcAft>
                          <a:spcPts val="0"/>
                        </a:spcAft>
                      </a:pPr>
                      <a:r>
                        <a:rPr lang="fa-IR" sz="2000" b="1" dirty="0">
                          <a:latin typeface="Calibri"/>
                          <a:ea typeface="Calibri"/>
                          <a:cs typeface="B Nazanin"/>
                        </a:rPr>
                        <a:t>فوق دیپلم</a:t>
                      </a:r>
                      <a:endParaRPr lang="en-US" sz="2000" dirty="0">
                        <a:latin typeface="Calibri"/>
                        <a:ea typeface="Calibri"/>
                        <a:cs typeface="Arial"/>
                      </a:endParaRPr>
                    </a:p>
                  </a:txBody>
                  <a:tcPr marL="68580" marR="68580" marT="0" marB="0"/>
                </a:tc>
                <a:tc>
                  <a:txBody>
                    <a:bodyPr/>
                    <a:lstStyle/>
                    <a:p>
                      <a:pPr algn="ctr" rtl="1"/>
                      <a:r>
                        <a:rPr kumimoji="0" lang="fa-IR" sz="2000" b="1" kern="1200" dirty="0" smtClean="0">
                          <a:solidFill>
                            <a:schemeClr val="dk1"/>
                          </a:solidFill>
                          <a:latin typeface="+mn-lt"/>
                          <a:ea typeface="+mn-ea"/>
                          <a:cs typeface="+mn-cs"/>
                        </a:rPr>
                        <a:t>940</a:t>
                      </a:r>
                      <a:endParaRPr lang="fa-IR" sz="2000" dirty="0"/>
                    </a:p>
                  </a:txBody>
                  <a:tcPr/>
                </a:tc>
              </a:tr>
              <a:tr h="370840">
                <a:tc>
                  <a:txBody>
                    <a:bodyPr/>
                    <a:lstStyle/>
                    <a:p>
                      <a:pPr rtl="1"/>
                      <a:r>
                        <a:rPr kumimoji="0" lang="fa-IR" sz="2000" b="1" kern="1200" dirty="0" smtClean="0">
                          <a:solidFill>
                            <a:schemeClr val="dk1"/>
                          </a:solidFill>
                          <a:latin typeface="+mn-lt"/>
                          <a:ea typeface="+mn-ea"/>
                          <a:cs typeface="+mn-cs"/>
                        </a:rPr>
                        <a:t>لیسانس</a:t>
                      </a:r>
                      <a:endParaRPr lang="fa-IR" sz="2000" dirty="0"/>
                    </a:p>
                  </a:txBody>
                  <a:tcPr/>
                </a:tc>
                <a:tc>
                  <a:txBody>
                    <a:bodyPr/>
                    <a:lstStyle/>
                    <a:p>
                      <a:pPr algn="ctr" rtl="1">
                        <a:lnSpc>
                          <a:spcPct val="115000"/>
                        </a:lnSpc>
                        <a:spcAft>
                          <a:spcPts val="0"/>
                        </a:spcAft>
                      </a:pPr>
                      <a:r>
                        <a:rPr lang="fa-IR" sz="2000" b="1" dirty="0">
                          <a:latin typeface="Calibri"/>
                          <a:ea typeface="Calibri"/>
                          <a:cs typeface="B Nazanin"/>
                        </a:rPr>
                        <a:t>1060</a:t>
                      </a:r>
                      <a:endParaRPr lang="en-US" sz="2000" dirty="0">
                        <a:latin typeface="Calibri"/>
                        <a:ea typeface="Calibri"/>
                        <a:cs typeface="Arial"/>
                      </a:endParaRPr>
                    </a:p>
                  </a:txBody>
                  <a:tcPr marL="68580" marR="68580" marT="0" marB="0"/>
                </a:tc>
              </a:tr>
              <a:tr h="370840">
                <a:tc>
                  <a:txBody>
                    <a:bodyPr/>
                    <a:lstStyle/>
                    <a:p>
                      <a:pPr algn="r">
                        <a:lnSpc>
                          <a:spcPct val="115000"/>
                        </a:lnSpc>
                        <a:spcAft>
                          <a:spcPts val="0"/>
                        </a:spcAft>
                      </a:pPr>
                      <a:r>
                        <a:rPr lang="fa-IR" sz="2000" b="1" dirty="0">
                          <a:latin typeface="Calibri"/>
                          <a:ea typeface="Calibri"/>
                          <a:cs typeface="B Nazanin"/>
                        </a:rPr>
                        <a:t>فوق لیسانس</a:t>
                      </a:r>
                      <a:endParaRPr lang="en-US" sz="2000" dirty="0">
                        <a:latin typeface="Calibri"/>
                        <a:ea typeface="Calibri"/>
                        <a:cs typeface="Arial"/>
                      </a:endParaRPr>
                    </a:p>
                  </a:txBody>
                  <a:tcPr marL="68580" marR="68580" marT="0" marB="0"/>
                </a:tc>
                <a:tc>
                  <a:txBody>
                    <a:bodyPr/>
                    <a:lstStyle/>
                    <a:p>
                      <a:pPr algn="ctr" rtl="1"/>
                      <a:r>
                        <a:rPr kumimoji="0" lang="fa-IR" sz="2000" b="1" kern="1200" dirty="0" smtClean="0">
                          <a:solidFill>
                            <a:schemeClr val="dk1"/>
                          </a:solidFill>
                          <a:latin typeface="+mn-lt"/>
                          <a:ea typeface="+mn-ea"/>
                          <a:cs typeface="+mn-cs"/>
                        </a:rPr>
                        <a:t>1200</a:t>
                      </a:r>
                      <a:endParaRPr lang="fa-IR" sz="2000" dirty="0"/>
                    </a:p>
                  </a:txBody>
                  <a:tcPr/>
                </a:tc>
              </a:tr>
              <a:tr h="370840">
                <a:tc>
                  <a:txBody>
                    <a:bodyPr/>
                    <a:lstStyle/>
                    <a:p>
                      <a:pPr rtl="1"/>
                      <a:r>
                        <a:rPr kumimoji="0" lang="fa-IR" sz="2000" b="1" kern="1200" dirty="0" smtClean="0">
                          <a:solidFill>
                            <a:schemeClr val="dk1"/>
                          </a:solidFill>
                          <a:latin typeface="+mn-lt"/>
                          <a:ea typeface="+mn-ea"/>
                          <a:cs typeface="+mn-cs"/>
                        </a:rPr>
                        <a:t>دکترا</a:t>
                      </a:r>
                      <a:endParaRPr lang="fa-IR" sz="2000" dirty="0"/>
                    </a:p>
                  </a:txBody>
                  <a:tcPr/>
                </a:tc>
                <a:tc>
                  <a:txBody>
                    <a:bodyPr/>
                    <a:lstStyle/>
                    <a:p>
                      <a:pPr algn="ctr" rtl="1"/>
                      <a:r>
                        <a:rPr kumimoji="0" lang="fa-IR" sz="2000" b="1" kern="1200" dirty="0" smtClean="0">
                          <a:solidFill>
                            <a:schemeClr val="dk1"/>
                          </a:solidFill>
                          <a:latin typeface="+mn-lt"/>
                          <a:ea typeface="+mn-ea"/>
                          <a:cs typeface="+mn-cs"/>
                        </a:rPr>
                        <a:t>1340</a:t>
                      </a:r>
                      <a:endParaRPr lang="fa-IR" sz="2000"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928662" y="500042"/>
            <a:ext cx="7438803"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algn="just" fontAlgn="base">
              <a:spcBef>
                <a:spcPct val="0"/>
              </a:spcBef>
              <a:spcAft>
                <a:spcPct val="0"/>
              </a:spcAft>
            </a:pPr>
            <a:r>
              <a:rPr lang="fa-IR" sz="2800" b="1" dirty="0" smtClean="0">
                <a:solidFill>
                  <a:srgbClr val="C00000"/>
                </a:solidFill>
              </a:rPr>
              <a:t>**</a:t>
            </a:r>
            <a:r>
              <a:rPr lang="fa-IR" sz="2800" b="1" dirty="0" smtClean="0"/>
              <a:t> تاریخ اجرای افزایش بدی آب وهوا مناطق عملیاتی ومرزی 96/1/1 می باشد.</a:t>
            </a:r>
          </a:p>
          <a:p>
            <a:pPr algn="just" fontAlgn="base">
              <a:spcBef>
                <a:spcPct val="0"/>
              </a:spcBef>
              <a:spcAft>
                <a:spcPct val="0"/>
              </a:spcAft>
              <a:buFontTx/>
              <a:buChar char="-"/>
            </a:pPr>
            <a:endParaRPr lang="en-US" sz="2800" dirty="0" smtClean="0"/>
          </a:p>
          <a:p>
            <a:pPr lvl="0" algn="just" fontAlgn="base">
              <a:spcBef>
                <a:spcPct val="0"/>
              </a:spcBef>
              <a:spcAft>
                <a:spcPct val="0"/>
              </a:spcAft>
            </a:pPr>
            <a:r>
              <a:rPr lang="fa-IR" sz="2800" b="1" dirty="0" smtClean="0">
                <a:solidFill>
                  <a:srgbClr val="C00000"/>
                </a:solidFill>
              </a:rPr>
              <a:t>**</a:t>
            </a:r>
            <a:r>
              <a:rPr lang="fa-IR" sz="2800" b="1" dirty="0" smtClean="0"/>
              <a:t> واز تاریخ 97/1/1 کارکنان رسمی وپیمانی مشمول قانون مدیریت خدمات کشوری از یک طبقه عملیاتی بالاتر برخوردار می گردند.</a:t>
            </a:r>
          </a:p>
          <a:p>
            <a:pPr lvl="0" algn="just" fontAlgn="base">
              <a:spcBef>
                <a:spcPct val="0"/>
              </a:spcBef>
              <a:spcAft>
                <a:spcPct val="0"/>
              </a:spcAft>
              <a:buFontTx/>
              <a:buChar char="-"/>
            </a:pPr>
            <a:endParaRPr lang="fa-IR" sz="2800" b="1" dirty="0" smtClean="0"/>
          </a:p>
          <a:p>
            <a:pPr lvl="0" algn="just" fontAlgn="base">
              <a:spcBef>
                <a:spcPct val="0"/>
              </a:spcBef>
              <a:spcAft>
                <a:spcPct val="0"/>
              </a:spcAft>
            </a:pPr>
            <a:r>
              <a:rPr lang="fa-IR" sz="2800" b="1" dirty="0" smtClean="0">
                <a:solidFill>
                  <a:srgbClr val="C00000"/>
                </a:solidFill>
              </a:rPr>
              <a:t>**</a:t>
            </a:r>
            <a:r>
              <a:rPr lang="fa-IR" sz="2800" b="1" dirty="0" smtClean="0"/>
              <a:t> جهت کارکنان قراردادی ، امتیاز یک طبقه معادل (200) امتیاز ضربدر ضریب ریالی حقوق سالانه کارکنان دولت رامحاسبه ومبلغ ریالی آن درقرارداد آنان منظور می گردد.</a:t>
            </a:r>
            <a:endParaRPr lang="fa-IR" sz="2800" dirty="0" smtClean="0">
              <a:latin typeface="Arial" pitchFamily="34" charset="0"/>
              <a:cs typeface="B Nazanin" pitchFamily="2" charset="-78"/>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1000100" y="500042"/>
            <a:ext cx="7438803" cy="48628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endParaRPr lang="fa-IR" sz="3000" b="1" dirty="0" smtClean="0">
              <a:solidFill>
                <a:srgbClr val="0070C0"/>
              </a:solidFill>
              <a:latin typeface="Calibri" pitchFamily="34" charset="0"/>
              <a:ea typeface="Calibri" pitchFamily="34" charset="0"/>
              <a:cs typeface="B Titr" pitchFamily="2" charset="-78"/>
            </a:endParaRPr>
          </a:p>
          <a:p>
            <a:pPr algn="just"/>
            <a:r>
              <a:rPr lang="fa-IR" sz="2800" dirty="0" smtClean="0">
                <a:solidFill>
                  <a:srgbClr val="C00000"/>
                </a:solidFill>
                <a:latin typeface="Arial" pitchFamily="34" charset="0"/>
                <a:cs typeface="B Nazanin" pitchFamily="2" charset="-78"/>
              </a:rPr>
              <a:t> </a:t>
            </a:r>
            <a:r>
              <a:rPr lang="fa-IR" sz="2800" b="1" dirty="0" smtClean="0">
                <a:solidFill>
                  <a:srgbClr val="C00000"/>
                </a:solidFill>
              </a:rPr>
              <a:t>(نوارمرزی-6) </a:t>
            </a:r>
            <a:r>
              <a:rPr lang="fa-IR" sz="2800" b="1" dirty="0" smtClean="0"/>
              <a:t>به استناد نامه شماره 9761/209/د تاریخ 97/12/28 مدیرکل محترم منابع انسانی وزارت متبوع ومطابق با ماده 16 دستورالعمل اعطای ماموریت آموزشی کارکنان غیرهیات علمی ، درمدت ماموریت آموزشی کلیه اقلام مندرج درحکم حقوقی به استثناء فوق العاده سختی کار، حق اشعه ونوبت کاری قابل پرداخت می باشد.</a:t>
            </a:r>
            <a:endParaRPr lang="en-US" sz="2800" dirty="0" smtClean="0"/>
          </a:p>
          <a:p>
            <a:pPr algn="just"/>
            <a:r>
              <a:rPr lang="fa-IR" sz="2800" b="1" dirty="0" smtClean="0"/>
              <a:t>لذا پرداخت مزایای نوارمرزی ومنطقه عملیاتی که در آیتم بدی آب وهوا ومحرومیت از تسهیلات می آید قابل پرداخت می باشد.</a:t>
            </a:r>
            <a:endParaRPr lang="en-US" sz="28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928662" y="500043"/>
            <a:ext cx="7438803"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algn="just"/>
            <a:r>
              <a:rPr lang="fa-IR" sz="3000" b="1" dirty="0" smtClean="0">
                <a:solidFill>
                  <a:srgbClr val="C00000"/>
                </a:solidFill>
              </a:rPr>
              <a:t>(نوارمرزی-10) </a:t>
            </a:r>
            <a:r>
              <a:rPr lang="fa-IR" sz="2800" b="1" dirty="0" smtClean="0"/>
              <a:t>باعنایت به اینکه فوق العاده منطقه عملیاتی بر اساس بندهای ث وج ماده 112 قانون برنامه ششم توسعه کشور منوط به شاغل بودن در آن مناطق می باشد لذا به کلیه افرادی که به هر نحوی اعم از مامور ، قراردادی و... در آن مناطق مشغول به خدمت می باشند قابل پرداخت می باشد.</a:t>
            </a:r>
          </a:p>
          <a:p>
            <a:pPr algn="just"/>
            <a:endParaRPr lang="en-US" sz="2800" dirty="0" smtClean="0"/>
          </a:p>
          <a:p>
            <a:pPr algn="just"/>
            <a:r>
              <a:rPr lang="fa-IR" sz="2800" b="1" dirty="0" smtClean="0"/>
              <a:t>همچنین بهره مندی از طبقه شغلی نیز با توجه به اینکه امتیاز ذکر شده یکی از مزایای کارکنان شاغل در آن مناطق بوده ، لذا به کلیه شاغلان آن مناطق یک طبقه مختص آن مناطق اعطا می گردد که پس از خروج از مناطق فوق الذکر باز پس گرفته می شود.</a:t>
            </a:r>
            <a:endParaRPr lang="en-US" sz="2800" dirty="0" smtClean="0"/>
          </a:p>
          <a:p>
            <a:pPr marL="0" marR="0" lvl="0" indent="0" algn="just" defTabSz="914400" rtl="1" eaLnBrk="1" fontAlgn="base" latinLnBrk="0" hangingPunct="1">
              <a:lnSpc>
                <a:spcPct val="100000"/>
              </a:lnSpc>
              <a:spcBef>
                <a:spcPct val="0"/>
              </a:spcBef>
              <a:spcAft>
                <a:spcPct val="0"/>
              </a:spcAft>
              <a:buClrTx/>
              <a:buSzTx/>
              <a:buFontTx/>
              <a:buChar char="-"/>
              <a:tabLst/>
            </a:pPr>
            <a:endParaRPr lang="fa-IR" sz="3000" dirty="0" smtClean="0">
              <a:latin typeface="Arial" pitchFamily="34" charset="0"/>
              <a:cs typeface="B Nazanin" pitchFamily="2" charset="-78"/>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714348" y="500042"/>
            <a:ext cx="7858180"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algn="just"/>
            <a:r>
              <a:rPr lang="fa-IR" sz="3000" b="1" dirty="0" smtClean="0">
                <a:solidFill>
                  <a:srgbClr val="C00000"/>
                </a:solidFill>
              </a:rPr>
              <a:t>(نوارمرزی-11) </a:t>
            </a:r>
            <a:r>
              <a:rPr lang="fa-IR" sz="2800" b="1" dirty="0" smtClean="0"/>
              <a:t>اعطای یک طبقه شغلی برای کارمندان شاغل درمناطق عملیاتی با رعایت سقف طبقات شغلی پیش بینی شده قابل انجام می باشد.</a:t>
            </a:r>
          </a:p>
          <a:p>
            <a:pPr algn="just"/>
            <a:endParaRPr lang="en-US" sz="2800" dirty="0" smtClean="0"/>
          </a:p>
          <a:p>
            <a:pPr algn="just"/>
            <a:r>
              <a:rPr lang="fa-IR" sz="2800" b="1" dirty="0" smtClean="0">
                <a:solidFill>
                  <a:srgbClr val="C00000"/>
                </a:solidFill>
              </a:rPr>
              <a:t>** </a:t>
            </a:r>
            <a:r>
              <a:rPr lang="fa-IR" sz="2800" b="1" dirty="0" smtClean="0"/>
              <a:t>کارکنانی که قبلا" دراجرای تصویب نامه شماره 51700 ت 15744 ه مورخ 76/1/27 هیات وزیران از امتیازات مربوطه بهره مند شده اند، درصورتی که در طول سالهای اجرای قانون برنامه ششم توسعه در محدوده مناطق عملیاتی بند الف ماده 112 این قانون شاغل می باشند، مشمول بهره مندی از مزایای بخشنامه شماره 723424 تاریخ 97/12/22 سازمان اداری واستخدامی کشور خواهند بود. </a:t>
            </a:r>
            <a:endParaRPr lang="en-US" sz="2800" dirty="0" smtClean="0"/>
          </a:p>
          <a:p>
            <a:pPr marL="0" marR="0" lvl="0" indent="0" algn="just" defTabSz="914400" rtl="1" eaLnBrk="1" fontAlgn="base" latinLnBrk="0" hangingPunct="1">
              <a:lnSpc>
                <a:spcPct val="100000"/>
              </a:lnSpc>
              <a:spcBef>
                <a:spcPct val="0"/>
              </a:spcBef>
              <a:spcAft>
                <a:spcPct val="0"/>
              </a:spcAft>
              <a:buClrTx/>
              <a:buSzTx/>
              <a:buFontTx/>
              <a:buChar char="-"/>
              <a:tabLst/>
            </a:pPr>
            <a:endParaRPr lang="fa-IR" sz="3000" dirty="0" smtClean="0">
              <a:latin typeface="Arial" pitchFamily="34" charset="0"/>
              <a:cs typeface="B Nazanin" pitchFamily="2" charset="-78"/>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714348" y="285728"/>
            <a:ext cx="785818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algn="just"/>
            <a:r>
              <a:rPr lang="fa-IR" sz="2800" b="1" dirty="0" smtClean="0">
                <a:solidFill>
                  <a:srgbClr val="C00000"/>
                </a:solidFill>
              </a:rPr>
              <a:t>(تشکیلات-3) </a:t>
            </a:r>
            <a:r>
              <a:rPr lang="fa-IR" sz="2800" b="1" dirty="0" smtClean="0"/>
              <a:t>برابربخشنامه شماره 1099/100 و(تشکیلات-5) شماره 620/10 تاریخ 94/7/11 مقام عالی وزارت بهداشت ، درمان وآموزش پزشکی صدورهرگونه ابلاغ انشایی انتصاب بدون وجود پست سازمانی مصوب در تشکیلات سازمانی آن واحد اکیدا" ممنوع می باشد لذا  ازصدور هرگونه ابلاغ انشایی وانتصاب افراد در پست های سازمانی خارج از تشکیلات مصوب خودداری بعمل آید.</a:t>
            </a:r>
            <a:endParaRPr lang="en-US" sz="2800" dirty="0" smtClean="0"/>
          </a:p>
          <a:p>
            <a:pPr algn="just"/>
            <a:r>
              <a:rPr lang="fa-IR" sz="2800" b="1" dirty="0" smtClean="0">
                <a:solidFill>
                  <a:srgbClr val="C00000"/>
                </a:solidFill>
              </a:rPr>
              <a:t>(تشکیلات-7) </a:t>
            </a:r>
            <a:r>
              <a:rPr lang="fa-IR" sz="2800" b="1" dirty="0" smtClean="0"/>
              <a:t>در زمان صدور ابلاغ انشائی جهت افراد برای انجام وظیفه در جایگاههای شغلی غیر از پست مورد تصدی خصوصا" مشاغل مدیریتی وسرپرستی موضوع شرایط احراز دقیقا" رعایت گردد.</a:t>
            </a:r>
            <a:endParaRPr lang="en-US" sz="28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642910" y="1142984"/>
            <a:ext cx="785818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algn="just"/>
            <a:r>
              <a:rPr lang="fa-IR" sz="2800" b="1" dirty="0" smtClean="0">
                <a:solidFill>
                  <a:srgbClr val="C00000"/>
                </a:solidFill>
              </a:rPr>
              <a:t>(حقوق ومزایا-14 و 19 ) </a:t>
            </a:r>
            <a:r>
              <a:rPr lang="fa-IR" sz="2800" b="1" dirty="0" smtClean="0"/>
              <a:t>به استناد بخشنامه شماره 1643064 تاریخ 96/10/28 معاون محترم رئیس جمهور و رئیس سازمان اداری واستخدامی کشور ، پرداخت فوق العاده هایی که براساس قوانین ومقررات مربوط برای شغل ویاپست سازمانی خاصی پیش بینی شده ، برخورداری از این فوق العاده ها صرفا" منوط به اشتغال کارمندان در همان شغل یا پست سازمانی موضوع فوق العاده وضع شده است وپرداخت این فوق العاده ها به کارکنانی که در محل پست سازمانی دیگری به صورت مامور ویا اشتغال موقت وموارد نظیر به کار گرفته می شوند مجاز نمی باشد.</a:t>
            </a:r>
            <a:endParaRPr lang="en-US" sz="28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714348" y="214291"/>
            <a:ext cx="7858180" cy="57861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r>
              <a:rPr lang="fa-IR" sz="3000" b="1" dirty="0" smtClean="0">
                <a:solidFill>
                  <a:srgbClr val="C00000"/>
                </a:solidFill>
              </a:rPr>
              <a:t>نحوه اجرای مصوبات هیات امناء تاریخ 96/2/16:</a:t>
            </a:r>
          </a:p>
          <a:p>
            <a:endParaRPr lang="fa-IR" sz="3000" b="1" dirty="0" smtClean="0">
              <a:solidFill>
                <a:srgbClr val="C00000"/>
              </a:solidFill>
            </a:endParaRPr>
          </a:p>
          <a:p>
            <a:pPr algn="just"/>
            <a:r>
              <a:rPr lang="fa-IR" sz="3000" b="1" dirty="0" smtClean="0"/>
              <a:t> </a:t>
            </a:r>
            <a:r>
              <a:rPr lang="fa-IR" sz="2800" b="1" dirty="0" smtClean="0">
                <a:solidFill>
                  <a:srgbClr val="C00000"/>
                </a:solidFill>
              </a:rPr>
              <a:t>** </a:t>
            </a:r>
            <a:r>
              <a:rPr lang="fa-IR" sz="2800" b="1" dirty="0" smtClean="0"/>
              <a:t>حق جذب کارشناسان بهداشت محیط وحرفه ای ، فوق العاده کا ربا اشعه (اعم ازهیات علمی وغیرهیات علمی)، فوق العاده سختی شرایط محیط کار هیات علمی وغیرهیات علمی ( ازتاریخ 96/12/1) وصرفا" جهت افرادی که درسالهای 96 ویا 97 بازنشسته می شوند از تاریخ 96/1/1  صادر گردد.</a:t>
            </a:r>
          </a:p>
          <a:p>
            <a:pPr algn="just"/>
            <a:endParaRPr lang="en-US" sz="2800" dirty="0" smtClean="0"/>
          </a:p>
          <a:p>
            <a:pPr algn="just"/>
            <a:r>
              <a:rPr lang="fa-IR" sz="2800" b="1" dirty="0" smtClean="0">
                <a:solidFill>
                  <a:srgbClr val="C00000"/>
                </a:solidFill>
              </a:rPr>
              <a:t>** </a:t>
            </a:r>
            <a:r>
              <a:rPr lang="fa-IR" sz="2800" b="1" dirty="0" smtClean="0"/>
              <a:t>محرومیت ازمطب کارکنان غیرهیات علمی به میزان 50 درصد دستورالعمل {(50 درصد حقوق ثابت (حق شغل ، حق شاغل وحق مدیریت)}فوق العاده شغل وفوق العاده ایثارگری پرداخت گردد.</a:t>
            </a:r>
            <a:endParaRPr lang="en-US" sz="2800" dirty="0" smtClean="0"/>
          </a:p>
          <a:p>
            <a:pPr algn="just"/>
            <a:endParaRPr lang="en-US" sz="28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714348" y="1071546"/>
            <a:ext cx="785818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algn="just"/>
            <a:r>
              <a:rPr lang="fa-IR" sz="2800" b="1" dirty="0" smtClean="0">
                <a:solidFill>
                  <a:srgbClr val="C00000"/>
                </a:solidFill>
              </a:rPr>
              <a:t>**</a:t>
            </a:r>
            <a:r>
              <a:rPr lang="fa-IR" sz="2800" b="1" dirty="0" smtClean="0"/>
              <a:t> کارکنانی که حق اشعه یاحق بازرسی در بند تفاوت تطبیق احکام آنان لحاظ گردیده است، ازتاریخ اجرای برقراری فوق العاده اشعه یا حق بازرسی (96/1/1 یا96/12/1حسب مورد) بایدمبلغ مربوطه ازتفاوت تطبیق احکام خارج وموارد مطروحه در بند جداگانه ای در احکام کارگزینی افراد مشمول لحاظ گردد.</a:t>
            </a:r>
          </a:p>
          <a:p>
            <a:pPr algn="just"/>
            <a:endParaRPr lang="en-US" sz="2800" dirty="0" smtClean="0"/>
          </a:p>
          <a:p>
            <a:pPr algn="just"/>
            <a:r>
              <a:rPr lang="fa-IR" sz="2800" b="1" dirty="0" smtClean="0">
                <a:solidFill>
                  <a:srgbClr val="C00000"/>
                </a:solidFill>
              </a:rPr>
              <a:t>** </a:t>
            </a:r>
            <a:r>
              <a:rPr lang="fa-IR" sz="2800" b="1" dirty="0" smtClean="0"/>
              <a:t>کارمندانی که قبل از سال 88 مدرک کاردانی داشته وبعد از 88/1/1 مدرک کارشناسی گرفته اند ، 1150000 ریال جذب بازرسی تعلق می گیرد.</a:t>
            </a:r>
            <a:endParaRPr lang="en-US" sz="2800" dirty="0" smtClean="0"/>
          </a:p>
          <a:p>
            <a:pPr algn="just"/>
            <a:endParaRPr lang="en-US" sz="28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714348" y="785794"/>
            <a:ext cx="7858180"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r>
              <a:rPr lang="fa-IR" sz="3200" b="1" dirty="0" smtClean="0">
                <a:solidFill>
                  <a:srgbClr val="C00000"/>
                </a:solidFill>
              </a:rPr>
              <a:t>** </a:t>
            </a:r>
            <a:r>
              <a:rPr lang="fa-IR" sz="3200" b="1" dirty="0" smtClean="0"/>
              <a:t>کارشناسانی که بعد از 88/1/1 کارت بازرسی گرفته ویابعداز تاریخ مذکور استخدام شده اند، 910000 ریال جذب بازرسی تعلق می گیرد.</a:t>
            </a:r>
          </a:p>
          <a:p>
            <a:endParaRPr lang="en-US" sz="3200" dirty="0" smtClean="0"/>
          </a:p>
          <a:p>
            <a:r>
              <a:rPr lang="fa-IR" sz="3200" b="1" dirty="0" smtClean="0">
                <a:solidFill>
                  <a:srgbClr val="C00000"/>
                </a:solidFill>
              </a:rPr>
              <a:t>** چهارشرط جهت حق بازرسی:</a:t>
            </a:r>
            <a:endParaRPr lang="en-US" sz="3200" dirty="0" smtClean="0">
              <a:solidFill>
                <a:srgbClr val="C00000"/>
              </a:solidFill>
            </a:endParaRPr>
          </a:p>
          <a:p>
            <a:r>
              <a:rPr lang="fa-IR" sz="3200" b="1" dirty="0" smtClean="0"/>
              <a:t>1 - مدرک کارشناسی</a:t>
            </a:r>
            <a:endParaRPr lang="en-US" sz="3200" dirty="0" smtClean="0"/>
          </a:p>
          <a:p>
            <a:r>
              <a:rPr lang="fa-IR" sz="3200" b="1" dirty="0" smtClean="0"/>
              <a:t>2 - پست کارشناسی</a:t>
            </a:r>
            <a:endParaRPr lang="en-US" sz="3200" dirty="0" smtClean="0"/>
          </a:p>
          <a:p>
            <a:r>
              <a:rPr lang="fa-IR" sz="3200" b="1" dirty="0" smtClean="0"/>
              <a:t>3 - کارت بازرسی</a:t>
            </a:r>
            <a:endParaRPr lang="en-US" sz="3200" dirty="0" smtClean="0"/>
          </a:p>
          <a:p>
            <a:r>
              <a:rPr lang="fa-IR" sz="3200" b="1" dirty="0" smtClean="0"/>
              <a:t>4 - کار بازرسی</a:t>
            </a:r>
            <a:endParaRPr lang="en-US" sz="3200" dirty="0" smtClean="0"/>
          </a:p>
          <a:p>
            <a:pPr algn="just"/>
            <a:endParaRPr lang="en-US" sz="28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ntitled-2 copy"/>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051" name="Text Box 3"/>
          <p:cNvSpPr txBox="1">
            <a:spLocks noChangeArrowheads="1"/>
          </p:cNvSpPr>
          <p:nvPr/>
        </p:nvSpPr>
        <p:spPr bwMode="auto">
          <a:xfrm>
            <a:off x="3857620" y="3143248"/>
            <a:ext cx="5000660" cy="1785104"/>
          </a:xfrm>
          <a:prstGeom prst="rect">
            <a:avLst/>
          </a:prstGeom>
          <a:noFill/>
          <a:ln w="9525">
            <a:noFill/>
            <a:miter lim="800000"/>
            <a:headEnd/>
            <a:tailEnd/>
          </a:ln>
        </p:spPr>
        <p:txBody>
          <a:bodyPr wrap="square">
            <a:spAutoFit/>
          </a:bodyPr>
          <a:lstStyle/>
          <a:p>
            <a:pPr algn="ctr">
              <a:spcBef>
                <a:spcPct val="50000"/>
              </a:spcBef>
            </a:pPr>
            <a:r>
              <a:rPr lang="fa-IR" sz="4400" b="1" i="1" dirty="0" smtClean="0">
                <a:solidFill>
                  <a:srgbClr val="630D44"/>
                </a:solidFill>
                <a:cs typeface="B Titr" pitchFamily="2" charset="-78"/>
              </a:rPr>
              <a:t>کارگاه آموزشی</a:t>
            </a:r>
          </a:p>
          <a:p>
            <a:pPr algn="ctr">
              <a:spcBef>
                <a:spcPct val="50000"/>
              </a:spcBef>
            </a:pPr>
            <a:r>
              <a:rPr lang="fa-IR" sz="4400" b="1" i="1" dirty="0" smtClean="0">
                <a:solidFill>
                  <a:srgbClr val="630D44"/>
                </a:solidFill>
                <a:cs typeface="B Titr" pitchFamily="2" charset="-78"/>
              </a:rPr>
              <a:t> حقوق و دستمزد(4)</a:t>
            </a:r>
            <a:endParaRPr lang="en-US" sz="4400" b="1" i="1" dirty="0">
              <a:solidFill>
                <a:srgbClr val="630D44"/>
              </a:solidFill>
              <a:cs typeface="B Titr"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714348" y="1000108"/>
            <a:ext cx="7858180" cy="48628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algn="just"/>
            <a:r>
              <a:rPr lang="fa-IR" sz="3200" b="1" dirty="0" smtClean="0">
                <a:solidFill>
                  <a:srgbClr val="C00000"/>
                </a:solidFill>
              </a:rPr>
              <a:t>(حق بازرسی-8) </a:t>
            </a:r>
            <a:r>
              <a:rPr lang="fa-IR" sz="3200" b="1" dirty="0" smtClean="0"/>
              <a:t>حق بازرسی به کارکنان قراردادی تبصره 3 ماده 2 در صورت داشتن کلیه شرایط بلامانع می باشد.</a:t>
            </a:r>
          </a:p>
          <a:p>
            <a:pPr algn="just"/>
            <a:endParaRPr lang="en-US" sz="3200" dirty="0" smtClean="0"/>
          </a:p>
          <a:p>
            <a:r>
              <a:rPr lang="fa-IR" sz="3200" b="1" dirty="0" smtClean="0">
                <a:solidFill>
                  <a:srgbClr val="C00000"/>
                </a:solidFill>
              </a:rPr>
              <a:t>** </a:t>
            </a:r>
            <a:r>
              <a:rPr lang="fa-IR" sz="3000" b="1" dirty="0" smtClean="0">
                <a:solidFill>
                  <a:srgbClr val="C00000"/>
                </a:solidFill>
              </a:rPr>
              <a:t>پرداخت فوق العاده جذب کارکنان قراردادتبصره 3 ماده 2:</a:t>
            </a:r>
          </a:p>
          <a:p>
            <a:endParaRPr lang="en-US" sz="3000" dirty="0" smtClean="0"/>
          </a:p>
          <a:p>
            <a:pPr algn="just"/>
            <a:r>
              <a:rPr lang="fa-IR" sz="3200" b="1" dirty="0" smtClean="0">
                <a:solidFill>
                  <a:srgbClr val="C00000"/>
                </a:solidFill>
              </a:rPr>
              <a:t>( جذب-8) </a:t>
            </a:r>
            <a:r>
              <a:rPr lang="fa-IR" sz="3200" b="1" dirty="0" smtClean="0"/>
              <a:t>براساس سه شاخص سطح شغل،رسته شغلی ومقطع تحصیلی ملاک عمل می باشد.</a:t>
            </a:r>
            <a:endParaRPr lang="en-US" sz="3200" dirty="0" smtClean="0"/>
          </a:p>
          <a:p>
            <a:pPr algn="just"/>
            <a:endParaRPr lang="en-US" sz="28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714348" y="214291"/>
            <a:ext cx="7858180" cy="58477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algn="just"/>
            <a:r>
              <a:rPr lang="fa-IR" sz="3000" b="1" dirty="0" smtClean="0">
                <a:solidFill>
                  <a:srgbClr val="C00000"/>
                </a:solidFill>
              </a:rPr>
              <a:t>** سطح شغل:</a:t>
            </a:r>
            <a:endParaRPr lang="en-US" sz="3000" dirty="0" smtClean="0">
              <a:solidFill>
                <a:srgbClr val="C00000"/>
              </a:solidFill>
            </a:endParaRPr>
          </a:p>
          <a:p>
            <a:pPr algn="just"/>
            <a:r>
              <a:rPr lang="fa-IR" sz="2800" b="1" dirty="0" smtClean="0"/>
              <a:t>مشاغلی کارشناسی:مشاغلی است که در شرایط احراز آنها حداقل مدرک تحصیلی کارشناسی وبالاتر پیش بینی شده باشد.</a:t>
            </a:r>
          </a:p>
          <a:p>
            <a:pPr algn="just"/>
            <a:endParaRPr lang="en-US" sz="3000" dirty="0" smtClean="0"/>
          </a:p>
          <a:p>
            <a:pPr algn="just"/>
            <a:r>
              <a:rPr lang="fa-IR" sz="3000" b="1" dirty="0" smtClean="0">
                <a:solidFill>
                  <a:srgbClr val="C00000"/>
                </a:solidFill>
              </a:rPr>
              <a:t>** حق فنی :(حق فنی-4) (امناء-28)</a:t>
            </a:r>
            <a:endParaRPr lang="en-US" sz="3000" dirty="0" smtClean="0">
              <a:solidFill>
                <a:srgbClr val="C00000"/>
              </a:solidFill>
            </a:endParaRPr>
          </a:p>
          <a:p>
            <a:pPr algn="just"/>
            <a:r>
              <a:rPr lang="fa-IR" sz="2800" b="1" dirty="0" smtClean="0"/>
              <a:t>برابرنامه شماره 9764/209/د تاریخ 97/12/28 مدیرکل منابع انسانی وزارت متبوع، وبه استناد ماده 2 دستورالعمل تعیین حق فنی مصوبه هیات امناء 96/2/16 حق فنی صرفا" به کارکنان شاغل در ستاد دانشگاه، دانشکده، ستاد شبکه ومراکز بهداشتی ودرمانی تعلق می گیرد وسایر مراکز ازجمله (بیمارستانها ومراکز آموزشی ودرمانی ) مشمول حق فنی نمی باشند.</a:t>
            </a:r>
            <a:endParaRPr lang="en-US" sz="2800" dirty="0" smtClean="0"/>
          </a:p>
          <a:p>
            <a:pPr algn="just"/>
            <a:endParaRPr lang="en-US" sz="28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714348" y="0"/>
            <a:ext cx="7858180" cy="63555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algn="just"/>
            <a:r>
              <a:rPr lang="fa-IR" sz="2700" b="1" dirty="0" smtClean="0">
                <a:solidFill>
                  <a:srgbClr val="C00000"/>
                </a:solidFill>
              </a:rPr>
              <a:t>** برابر ماده 3</a:t>
            </a:r>
            <a:r>
              <a:rPr lang="fa-IR" sz="2700" b="1" dirty="0" smtClean="0"/>
              <a:t> دستورالعمل تعیین حق فنی مصوب هیات امناء 96/2/16 میزان حق فنی کارکنان شاغل واجد شرایط برابر با 40 درصد حق شغل آنان تعیین وپرداخت می گردد، که این مبلغ در احکام درج نمی گردد وهمانند لیست اضافه کار پرداخت می شود.</a:t>
            </a:r>
          </a:p>
          <a:p>
            <a:pPr algn="just"/>
            <a:endParaRPr lang="en-US" sz="2800" dirty="0" smtClean="0"/>
          </a:p>
          <a:p>
            <a:pPr algn="just"/>
            <a:r>
              <a:rPr lang="fa-IR" sz="2700" b="1" dirty="0" smtClean="0">
                <a:solidFill>
                  <a:srgbClr val="C00000"/>
                </a:solidFill>
              </a:rPr>
              <a:t>** برابر بند  د  </a:t>
            </a:r>
            <a:r>
              <a:rPr lang="fa-IR" sz="2700" b="1" dirty="0" smtClean="0"/>
              <a:t>ماده یک دستورالعمل تعیین حق فنی ، کارکنان شاغل در مشاغل صنایع غذایی، تغذیه ، کارشناس مواد خوراکی ، آشامیدنی ، آرایشی وبهداشتی حوزه نظارت برمواد غذایی ، آرایشی وبهداشتی وکارشناس آزمایشگاه کنترل غذا وداروی دانشگاه ، بر اساس دستورالعملی که با همکاری سازمان غذا ودارو تهیه وتوسط معاونت توسعه مدیریت ومنابع وزارت ابلاغ خواهد شد از حق فنی برخوردار می گردند.لذا با توجه به اینکه تا کنون دستورالعملی به این دانشگاه ارسال نگردیده ، پرداخت حق فنی به مشاغل فوق الذکر خلاف قانون می باشد.</a:t>
            </a:r>
            <a:endParaRPr lang="en-US" sz="28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642910" y="1785926"/>
            <a:ext cx="785818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algn="just"/>
            <a:r>
              <a:rPr lang="fa-IR" sz="2800" b="1" dirty="0" smtClean="0">
                <a:solidFill>
                  <a:srgbClr val="C00000"/>
                </a:solidFill>
              </a:rPr>
              <a:t>** (حق اشعه-2) </a:t>
            </a:r>
            <a:r>
              <a:rPr lang="fa-IR" sz="2800" b="1" dirty="0" smtClean="0"/>
              <a:t>برابربخشنامه شماره 58849 تاریخ 90/12/25معاون توسعه مدیریت ومنابع دانشگاه وبه استناد مصوبه سی وسومین صورتجلسه هیات امناء دانشگاه ، باپرداخت فوق العاده حق اشعه به پرسنل قراردادی تبصره 3 ماده 2 بخش رادیولوژی ازمحل درآمد اختصاصی موافقت گردید.</a:t>
            </a:r>
            <a:endParaRPr lang="en-US" sz="2800" dirty="0" smtClean="0"/>
          </a:p>
          <a:p>
            <a:pPr algn="just"/>
            <a:endParaRPr lang="en-US" sz="28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642910" y="785794"/>
            <a:ext cx="785818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a-IR" sz="2800" b="1" dirty="0" smtClean="0">
                <a:solidFill>
                  <a:srgbClr val="C00000"/>
                </a:solidFill>
              </a:rPr>
              <a:t>** (حق اشعه-4) </a:t>
            </a:r>
            <a:r>
              <a:rPr lang="fa-IR" sz="2800" b="1" dirty="0" smtClean="0"/>
              <a:t>براساس ماده 20 قانون حفاظت در برابر اشعه به افرادی که بطور مستمربه کار بااشعه اشتغال داشته باشند، مزایای زیر بر مبنای مقدار وشرایط بالقوه پرتودهی محیط کاروبه تشخیص واحد قانونی وطبق آیین نامه های مربوطه از مزایای ذیل برخوردار می گردند.</a:t>
            </a:r>
            <a:endParaRPr lang="en-US" sz="2800" dirty="0" smtClean="0"/>
          </a:p>
          <a:p>
            <a:r>
              <a:rPr lang="fa-IR" sz="2800" b="1" dirty="0" smtClean="0"/>
              <a:t>1 - کاهش ساعت کارهفتگی</a:t>
            </a:r>
            <a:endParaRPr lang="en-US" sz="2800" dirty="0" smtClean="0"/>
          </a:p>
          <a:p>
            <a:r>
              <a:rPr lang="fa-IR" sz="2800" b="1" dirty="0" smtClean="0"/>
              <a:t>2 - افزایش میزان مرخصی استحقاقی</a:t>
            </a:r>
            <a:endParaRPr lang="en-US" sz="2800" dirty="0" smtClean="0"/>
          </a:p>
          <a:p>
            <a:pPr algn="just"/>
            <a:r>
              <a:rPr lang="fa-IR" sz="2800" b="1" dirty="0" smtClean="0"/>
              <a:t>3- افزایش مدت خدمت مورد قبول ، منحصرا" ازنظر بازخرید، بازنشستگی ، ازکارافتادگی وتعیین حقوق وظیفه</a:t>
            </a:r>
            <a:endParaRPr lang="en-US" sz="2800" dirty="0" smtClean="0"/>
          </a:p>
          <a:p>
            <a:r>
              <a:rPr lang="fa-IR" sz="2800" b="1" dirty="0" smtClean="0"/>
              <a:t>4 - پرداخت حق اشعه در احکام</a:t>
            </a:r>
            <a:endParaRPr lang="en-US" sz="2800" dirty="0" smtClean="0"/>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algn="just"/>
            <a:endParaRPr lang="en-US" sz="2800"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642910" y="785794"/>
            <a:ext cx="785818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fa-IR" sz="2800" b="1" dirty="0" smtClean="0"/>
          </a:p>
          <a:p>
            <a:pPr algn="just"/>
            <a:r>
              <a:rPr lang="fa-IR" sz="2800" b="1" dirty="0" smtClean="0">
                <a:solidFill>
                  <a:srgbClr val="C00000"/>
                </a:solidFill>
              </a:rPr>
              <a:t>** (اشعه-6) (اشعه-11) </a:t>
            </a:r>
            <a:r>
              <a:rPr lang="fa-IR" sz="2800" b="1" dirty="0" smtClean="0"/>
              <a:t>به استنادتبصره 3 بند ب ردیف 4 دستورالعمل تعیین گروه پرتوکاری ومیزان درصد ونحوه محاسبه فوق العاده کار با اشعه پرتوکاران ، میزان فوق العاده کار با اشعه از زمان شروع به کار با اشعه به پرتوکار قابل پرداخت است وفقط تا زمانی که فرد به کار با اشعه فعالیت دارد ویا در مرخصی استعلاجی ناشی از بیماری ( حداکثر تایک ماه در سال ) یا مرخصی استعلاجی ناشی از کار با اشعه (بصورت کامل ) ویا مرخصی استحقاقی به سر می برد به وی تعلق می گیرد.</a:t>
            </a:r>
            <a:endParaRPr lang="en-US" sz="2800" dirty="0" smtClean="0"/>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algn="just"/>
            <a:endParaRPr lang="en-US" sz="280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642910" y="785794"/>
            <a:ext cx="785818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fa-IR" sz="2800" b="1" dirty="0" smtClean="0"/>
          </a:p>
          <a:p>
            <a:pPr algn="just"/>
            <a:r>
              <a:rPr lang="fa-IR" sz="2800" b="1" dirty="0" smtClean="0">
                <a:solidFill>
                  <a:srgbClr val="C00000"/>
                </a:solidFill>
              </a:rPr>
              <a:t>** (حق اشعه – 9) </a:t>
            </a:r>
            <a:r>
              <a:rPr lang="fa-IR" sz="2800" b="1" dirty="0" smtClean="0"/>
              <a:t>جهت کارکنان مشمول قانون کار نیز برابر نامه شماره 27403 تاریخ 94/9/15 مدیرکل اداره کل تعاون ، کار و رفاه اجتماعی استان کرمانشاه وبه استناد ماده 20 قانون حفاظت در برابر اشعه به کارکنانی که بطور مستمر به کار با اشعه اشتغال داشته باشند بر مبنای مقدار وشرایط بالقوه پرتودهی محیط کار به تشخیص واحد قانونی وطبق آیین نامه های مربوط افزایش میزان مرخصی استحقاقی سالیانه تا یک ماه در سال برای مدت اشتغال به کار با اشعه پیش بینی شده است .</a:t>
            </a:r>
            <a:endParaRPr lang="en-US" sz="2800" dirty="0" smtClean="0"/>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algn="just"/>
            <a:endParaRPr lang="en-US" sz="2800"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642910" y="214290"/>
            <a:ext cx="7715304" cy="75405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fa-IR" sz="2800" b="1" dirty="0" smtClean="0"/>
          </a:p>
          <a:p>
            <a:pPr algn="just"/>
            <a:r>
              <a:rPr lang="fa-IR" sz="2600" b="1" dirty="0" smtClean="0">
                <a:solidFill>
                  <a:srgbClr val="C00000"/>
                </a:solidFill>
              </a:rPr>
              <a:t>** </a:t>
            </a:r>
            <a:r>
              <a:rPr lang="fa-IR" sz="2600" b="1" dirty="0" smtClean="0"/>
              <a:t>(اشعه-15) برابر بخشنامه شماره 34623/902 تاریخ 97/6/4معاون توسعه مدیریت ومنابع دانشگاه وبه استناد نامه شماره 3562/209/د تاریخ 97/5/24 معاون توسعه مدیریت ومنابع وزارت متبوع، مرخصی وکاهش ساعت کارپرتوکاران به شرح ذیل قابل محاسبه می باشد. نحوه محاسبه میزان کاهش ساعت کاری:</a:t>
            </a:r>
            <a:endParaRPr lang="en-US" sz="2600" dirty="0" smtClean="0"/>
          </a:p>
          <a:p>
            <a:pPr algn="just"/>
            <a:r>
              <a:rPr lang="fa-IR" sz="2600" b="1" dirty="0" smtClean="0"/>
              <a:t>میزان ساعت موظف یک پرتوکار=(4/1 *میزان ساعت کاریک فرد درمحیط کار)- ( کل ساعت موظف یک فرد در طول یک ماه)</a:t>
            </a:r>
            <a:endParaRPr lang="en-US" sz="2600" dirty="0" smtClean="0"/>
          </a:p>
          <a:p>
            <a:pPr algn="just"/>
            <a:r>
              <a:rPr lang="fa-IR" sz="2600" b="1" dirty="0" smtClean="0">
                <a:solidFill>
                  <a:srgbClr val="C00000"/>
                </a:solidFill>
              </a:rPr>
              <a:t>مثال 1: </a:t>
            </a:r>
            <a:r>
              <a:rPr lang="fa-IR" sz="2600" b="1" dirty="0" smtClean="0"/>
              <a:t>اگریک پرتوکارتمام ساعت موظف خود را در طول یک ماه در محیط پرتویی کار می کند میزان کسر ساعت آن فرد اینگونه محاسبه می شود:</a:t>
            </a:r>
            <a:endParaRPr lang="en-US" sz="2600" dirty="0" smtClean="0"/>
          </a:p>
          <a:p>
            <a:pPr algn="l"/>
            <a:r>
              <a:rPr lang="fa-IR" sz="2800" b="1" dirty="0" smtClean="0"/>
              <a:t>144=(4/1 *192)-192</a:t>
            </a:r>
            <a:endParaRPr lang="en-US" sz="2800" dirty="0" smtClean="0"/>
          </a:p>
          <a:p>
            <a:pPr algn="l"/>
            <a:r>
              <a:rPr lang="fa-IR" sz="2800" b="1" dirty="0" smtClean="0"/>
              <a:t>20=(33/7)/144</a:t>
            </a:r>
            <a:endParaRPr lang="en-US" sz="2800" dirty="0" smtClean="0"/>
          </a:p>
          <a:p>
            <a:pPr algn="just"/>
            <a:endParaRPr lang="fa-IR" sz="2800" b="1" dirty="0" smtClean="0"/>
          </a:p>
          <a:p>
            <a:pPr algn="just"/>
            <a:endParaRPr lang="en-US" sz="2800" dirty="0" smtClean="0"/>
          </a:p>
          <a:p>
            <a:pPr algn="just"/>
            <a:endParaRPr lang="en-US" sz="2800" dirty="0" smtClean="0"/>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algn="just"/>
            <a:endParaRPr lang="en-US" sz="2800"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642910" y="785794"/>
            <a:ext cx="785818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fa-IR" sz="2800" b="1" dirty="0" smtClean="0"/>
          </a:p>
          <a:p>
            <a:r>
              <a:rPr lang="fa-IR" sz="2800" b="1" dirty="0" smtClean="0">
                <a:solidFill>
                  <a:srgbClr val="C00000"/>
                </a:solidFill>
              </a:rPr>
              <a:t>تعدادشیفت موظف در یک ماه</a:t>
            </a:r>
            <a:endParaRPr lang="en-US" sz="2800" dirty="0" smtClean="0">
              <a:solidFill>
                <a:srgbClr val="C00000"/>
              </a:solidFill>
            </a:endParaRPr>
          </a:p>
          <a:p>
            <a:r>
              <a:rPr lang="fa-IR" sz="2800" b="1" dirty="0" smtClean="0"/>
              <a:t>واگرپرتوکاری ازکل ساعت موظف در یک ماه 6 شیفت کاری در محیط پرتویی کار می کند به میزان همان 6 شیفت کاری یعنی: 44=7/33*6 ساعت از این مزایا بهره مند می گردد.</a:t>
            </a:r>
          </a:p>
          <a:p>
            <a:endParaRPr lang="en-US" sz="2800" dirty="0" smtClean="0"/>
          </a:p>
          <a:p>
            <a:r>
              <a:rPr lang="fa-IR" sz="2800" b="1" dirty="0" smtClean="0">
                <a:solidFill>
                  <a:srgbClr val="C00000"/>
                </a:solidFill>
              </a:rPr>
              <a:t>مثال 2:</a:t>
            </a:r>
            <a:r>
              <a:rPr lang="fa-IR" sz="2800" b="1" dirty="0" smtClean="0"/>
              <a:t>پرتوکاری ازکل ساعات موظف کاری یک ماه ، 44 ساعت در محیط پرتویی کارمی کند وبقیه ساعات در سایر واحدهای بدون پرتو مشغول انجام وظیفه است.</a:t>
            </a:r>
            <a:endParaRPr lang="en-US" sz="2800" dirty="0" smtClean="0"/>
          </a:p>
          <a:p>
            <a:r>
              <a:rPr lang="fa-IR" sz="2800" b="1" dirty="0" smtClean="0"/>
              <a:t>181=(4/1*44)-192</a:t>
            </a:r>
            <a:endParaRPr lang="en-US" sz="2800" dirty="0" smtClean="0"/>
          </a:p>
          <a:p>
            <a:r>
              <a:rPr lang="fa-IR" sz="2800" b="1" dirty="0" smtClean="0"/>
              <a:t>25=33/7*181     تعداد شیفت در یک ماه </a:t>
            </a:r>
            <a:endParaRPr lang="en-US" sz="2800" dirty="0" smtClean="0"/>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algn="just"/>
            <a:endParaRPr lang="en-US" sz="2800"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642910" y="785794"/>
            <a:ext cx="785818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fa-IR" sz="2800" b="1" dirty="0" smtClean="0"/>
          </a:p>
          <a:p>
            <a:pPr algn="just"/>
            <a:r>
              <a:rPr lang="fa-IR" sz="2800" b="1" dirty="0" smtClean="0"/>
              <a:t>نحوه محاسبه میزان مرخصی برای یک ماه از فرمول زیر محاسبه می گردد:</a:t>
            </a:r>
            <a:endParaRPr lang="en-US" sz="2800" dirty="0" smtClean="0"/>
          </a:p>
          <a:p>
            <a:pPr algn="just"/>
            <a:r>
              <a:rPr lang="fa-IR" sz="2800" b="1" dirty="0" smtClean="0"/>
              <a:t>میزان مرخصی اشعه در یک ماه={میزان ساعت حضوردرمحیط پرتو(33/7*5/2)}/میزان کل ساعت کاردر یک ماه</a:t>
            </a:r>
            <a:endParaRPr lang="en-US" sz="2800" dirty="0" smtClean="0"/>
          </a:p>
          <a:p>
            <a:pPr algn="just"/>
            <a:r>
              <a:rPr lang="fa-IR" sz="2800" b="1" dirty="0" smtClean="0">
                <a:solidFill>
                  <a:srgbClr val="C00000"/>
                </a:solidFill>
              </a:rPr>
              <a:t>مثال 3: </a:t>
            </a:r>
            <a:r>
              <a:rPr lang="fa-IR" sz="2800" b="1" dirty="0" smtClean="0"/>
              <a:t>ار پرتوکار تمام ساعت موظف خود را در طول یک ماه در محیط پرتویی کار کند میزان مرخصی اشعه برای آن فرد اینگونه محاسبه می شود:</a:t>
            </a:r>
            <a:endParaRPr lang="en-US" sz="2800" dirty="0" smtClean="0"/>
          </a:p>
          <a:p>
            <a:r>
              <a:rPr lang="fa-IR" sz="2800" b="1" dirty="0" smtClean="0"/>
              <a:t>ساعت مرخصی در یک ماه     18=192/{192*(33/7*5/2)}</a:t>
            </a:r>
            <a:endParaRPr lang="en-US" sz="2800" dirty="0" smtClean="0"/>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algn="just"/>
            <a:endParaRPr lang="en-US" sz="28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857224" y="302359"/>
            <a:ext cx="7572428" cy="63401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a-IR" sz="3200" b="1" dirty="0" smtClean="0">
              <a:solidFill>
                <a:srgbClr val="C00000"/>
              </a:solidFill>
            </a:endParaRPr>
          </a:p>
          <a:p>
            <a:r>
              <a:rPr lang="fa-IR" sz="3200" b="1" dirty="0" smtClean="0">
                <a:solidFill>
                  <a:srgbClr val="C00000"/>
                </a:solidFill>
              </a:rPr>
              <a:t>تقلیل ساعت کار کارکنان:</a:t>
            </a:r>
          </a:p>
          <a:p>
            <a:endParaRPr lang="fa-IR" sz="3200" b="1" dirty="0" smtClean="0">
              <a:solidFill>
                <a:srgbClr val="C00000"/>
              </a:solidFill>
            </a:endParaRPr>
          </a:p>
          <a:p>
            <a:pPr algn="just"/>
            <a:r>
              <a:rPr lang="fa-IR" sz="2800" b="1" dirty="0" smtClean="0"/>
              <a:t>(اضافه کار -11) براساس ماده واحده قانون کاهش ساعت کار بانوان شاغل دارای شرایط خاص ، ساعت کارهفتگی بانوان شاغل اعم از رسمی ، پیمانی وقراردادی که موظف به چهل وچهار ساعت کار درهفته هستند اما دارای معلولیت شدید یافرزند زیر شش سال تمام یاهمسر یا فرزند معلول شدید یا مبتلا به بیماری صعب العلاج می باشند ویازنان سرپرست خانوار ، بنابه درخواست متقاضی ووتائید سازمان بهزیستی کشور، وزارت بهداشت ، درمان وآموزش پزشکی یا دادگستری ، سی وشش ساعت درهفته بادریافت حقوق ومزایای چهل وچهار ساعت تعیین می شود.</a:t>
            </a:r>
            <a:endParaRPr lang="en-US" sz="2800" dirty="0" smtClean="0"/>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2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642910" y="785794"/>
            <a:ext cx="785818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fa-IR" sz="2800" b="1" dirty="0" smtClean="0"/>
          </a:p>
          <a:p>
            <a:r>
              <a:rPr lang="fa-IR" sz="2800" b="1" dirty="0" smtClean="0">
                <a:solidFill>
                  <a:srgbClr val="C00000"/>
                </a:solidFill>
              </a:rPr>
              <a:t>مثال 4: </a:t>
            </a:r>
            <a:r>
              <a:rPr lang="fa-IR" sz="2800" b="1" dirty="0" smtClean="0"/>
              <a:t>اگرپرتوکار از کل ساعت موظف در یک ماه 44 ساعت در محیط پرتویی کارکند، مرخصی وی اینگونه محاسبه می شود:</a:t>
            </a:r>
            <a:endParaRPr lang="en-US" sz="2800" dirty="0" smtClean="0"/>
          </a:p>
          <a:p>
            <a:r>
              <a:rPr lang="fa-IR" sz="2800" b="1" dirty="0" smtClean="0"/>
              <a:t>ساعت مرخصی در یک ماه         4=192/{(33/7*5/2)*44}</a:t>
            </a:r>
            <a:endParaRPr lang="en-US" sz="2800" dirty="0" smtClean="0"/>
          </a:p>
          <a:p>
            <a:r>
              <a:rPr lang="fa-IR" sz="2800" b="1" dirty="0" smtClean="0">
                <a:solidFill>
                  <a:srgbClr val="C00000"/>
                </a:solidFill>
              </a:rPr>
              <a:t>** </a:t>
            </a:r>
            <a:r>
              <a:rPr lang="fa-IR" sz="2800" b="1" dirty="0" smtClean="0"/>
              <a:t>توجه: اعداد بدست آمده جهت پرتوکاران گروه الف می باشد وجهت پرتوکار گروه ب باید اعداد بدست آمده را در 35% ضرب نمائیم.</a:t>
            </a:r>
            <a:endParaRPr lang="en-US" sz="2800" dirty="0" smtClean="0"/>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algn="just"/>
            <a:endParaRPr lang="en-US" sz="2800"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642910" y="785794"/>
            <a:ext cx="785818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fa-IR" sz="2800" b="1" dirty="0" smtClean="0"/>
          </a:p>
          <a:p>
            <a:r>
              <a:rPr lang="fa-IR" sz="2800" b="1" dirty="0" smtClean="0">
                <a:solidFill>
                  <a:srgbClr val="C00000"/>
                </a:solidFill>
              </a:rPr>
              <a:t>در مثال 1:</a:t>
            </a:r>
            <a:r>
              <a:rPr lang="fa-IR" sz="2800" b="1" dirty="0" smtClean="0"/>
              <a:t>کسر ساعت کار پرتوکار گروه الف </a:t>
            </a:r>
            <a:endParaRPr lang="en-US" sz="2800" dirty="0" smtClean="0"/>
          </a:p>
          <a:p>
            <a:r>
              <a:rPr lang="fa-IR" sz="2800" b="1" dirty="0" smtClean="0"/>
              <a:t>48=144-192</a:t>
            </a:r>
            <a:endParaRPr lang="en-US" sz="2800" dirty="0" smtClean="0"/>
          </a:p>
          <a:p>
            <a:r>
              <a:rPr lang="fa-IR" sz="2800" b="1" dirty="0" smtClean="0"/>
              <a:t>گروه ب : 17=35%*48</a:t>
            </a:r>
            <a:endParaRPr lang="en-US" sz="2800" dirty="0" smtClean="0"/>
          </a:p>
          <a:p>
            <a:r>
              <a:rPr lang="fa-IR" sz="2800" b="1" dirty="0" smtClean="0">
                <a:solidFill>
                  <a:srgbClr val="C00000"/>
                </a:solidFill>
              </a:rPr>
              <a:t>درمثال 2: </a:t>
            </a:r>
            <a:r>
              <a:rPr lang="fa-IR" sz="2800" b="1" dirty="0" smtClean="0"/>
              <a:t>کسرساعت گروه الف </a:t>
            </a:r>
            <a:endParaRPr lang="en-US" sz="2800" dirty="0" smtClean="0"/>
          </a:p>
          <a:p>
            <a:r>
              <a:rPr lang="fa-IR" sz="2800" b="1" dirty="0" smtClean="0"/>
              <a:t> 11=181-192</a:t>
            </a:r>
            <a:endParaRPr lang="en-US" sz="2800" dirty="0" smtClean="0"/>
          </a:p>
          <a:p>
            <a:r>
              <a:rPr lang="fa-IR" sz="2800" b="1" dirty="0" smtClean="0"/>
              <a:t>گروه ب :    4=35%*11</a:t>
            </a:r>
            <a:endParaRPr lang="en-US" sz="2800" dirty="0" smtClean="0"/>
          </a:p>
          <a:p>
            <a:r>
              <a:rPr lang="fa-IR" sz="2800" b="1" dirty="0" smtClean="0">
                <a:solidFill>
                  <a:srgbClr val="C00000"/>
                </a:solidFill>
              </a:rPr>
              <a:t>درمثال 3: </a:t>
            </a:r>
            <a:r>
              <a:rPr lang="fa-IR" sz="2800" b="1" dirty="0" smtClean="0"/>
              <a:t>مرخصی گروه الف 18 ساعت</a:t>
            </a:r>
            <a:endParaRPr lang="en-US" sz="2800" dirty="0" smtClean="0"/>
          </a:p>
          <a:p>
            <a:r>
              <a:rPr lang="fa-IR" sz="2800" b="1" dirty="0" smtClean="0"/>
              <a:t>مرخصی گروه ب: 6=35%*18</a:t>
            </a:r>
            <a:endParaRPr lang="en-US" sz="2800" dirty="0" smtClean="0"/>
          </a:p>
          <a:p>
            <a:r>
              <a:rPr lang="fa-IR" sz="2800" b="1" dirty="0" smtClean="0">
                <a:solidFill>
                  <a:srgbClr val="C00000"/>
                </a:solidFill>
              </a:rPr>
              <a:t>درمثال4: </a:t>
            </a:r>
            <a:r>
              <a:rPr lang="fa-IR" sz="2800" b="1" dirty="0" smtClean="0"/>
              <a:t>مرخصی گروه الف  4 ساعت</a:t>
            </a:r>
            <a:endParaRPr lang="en-US" sz="2800" dirty="0" smtClean="0"/>
          </a:p>
          <a:p>
            <a:r>
              <a:rPr lang="fa-IR" sz="2800" b="1" dirty="0" smtClean="0"/>
              <a:t>مرخصی گروه ب:  1=35%*4</a:t>
            </a:r>
            <a:endParaRPr lang="en-US" sz="2800" dirty="0" smtClean="0"/>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algn="just"/>
            <a:endParaRPr lang="en-US" sz="2800"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642910" y="785794"/>
            <a:ext cx="785818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fa-IR" sz="2800" b="1" dirty="0" smtClean="0"/>
          </a:p>
          <a:p>
            <a:r>
              <a:rPr lang="fa-IR" sz="2800" b="1" dirty="0" smtClean="0">
                <a:solidFill>
                  <a:srgbClr val="C00000"/>
                </a:solidFill>
              </a:rPr>
              <a:t>** (سختی کار- 32) حق اشعه(کارکنان قراردادکارمعین):</a:t>
            </a:r>
            <a:endParaRPr lang="en-US" sz="2800" dirty="0" smtClean="0">
              <a:solidFill>
                <a:srgbClr val="C00000"/>
              </a:solidFill>
            </a:endParaRPr>
          </a:p>
          <a:p>
            <a:pPr algn="just"/>
            <a:r>
              <a:rPr lang="fa-IR" sz="2800" b="1" dirty="0" smtClean="0"/>
              <a:t>بر اساس درصد تعیین شده کمیته ماده 20 وبر مبنای حقوق ومزایای مشمول کسور ( حقوق پایه ، فوق العاده جذب ، فوق العاده سختی </a:t>
            </a:r>
            <a:r>
              <a:rPr lang="fa-IR" sz="2800" b="1" smtClean="0"/>
              <a:t>کار </a:t>
            </a:r>
            <a:r>
              <a:rPr lang="fa-IR" sz="2800" b="1" smtClean="0"/>
              <a:t>ومبلغ </a:t>
            </a:r>
            <a:r>
              <a:rPr lang="fa-IR" sz="2800" b="1" dirty="0" smtClean="0"/>
              <a:t>سایر)محاسبه شده وتحت عنوان فوق العاده حق اشعه در احکام کارکنان مذکور لحاظ می گردد.</a:t>
            </a:r>
            <a:endParaRPr lang="en-US" sz="2800" dirty="0" smtClean="0"/>
          </a:p>
          <a:p>
            <a:r>
              <a:rPr lang="fa-IR" sz="2800" b="1" dirty="0" smtClean="0">
                <a:solidFill>
                  <a:srgbClr val="C00000"/>
                </a:solidFill>
              </a:rPr>
              <a:t>** حق اشعه( کارکنان مشاغل کارگری ):</a:t>
            </a:r>
            <a:endParaRPr lang="en-US" sz="2800" dirty="0" smtClean="0">
              <a:solidFill>
                <a:srgbClr val="C00000"/>
              </a:solidFill>
            </a:endParaRPr>
          </a:p>
          <a:p>
            <a:pPr algn="just"/>
            <a:r>
              <a:rPr lang="fa-IR" sz="2800" b="1" dirty="0" smtClean="0"/>
              <a:t>بر اساس درصد تعیین شده توسط کمیته ماده 20 وبرمبنای حقوق ومزایای مشمول کسور محاسبه شده ومبلغ بدست آمده تحت تحت عنوان فوق العاده اشعه در احکام کارکنان مذکور لحاظ می گردد.</a:t>
            </a:r>
            <a:endParaRPr lang="en-US" sz="2800" dirty="0" smtClean="0"/>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algn="just"/>
            <a:endParaRPr lang="en-US" sz="2800"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571472" y="428604"/>
            <a:ext cx="7858180" cy="52937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a-IR" sz="2600" b="1" dirty="0" smtClean="0">
                <a:solidFill>
                  <a:srgbClr val="C00000"/>
                </a:solidFill>
              </a:rPr>
              <a:t>(سختی کار-31) فوق العاده سختی شرایط محیط کار:</a:t>
            </a:r>
            <a:endParaRPr lang="en-US" sz="2600" dirty="0" smtClean="0">
              <a:solidFill>
                <a:srgbClr val="C00000"/>
              </a:solidFill>
            </a:endParaRPr>
          </a:p>
          <a:p>
            <a:pPr algn="just"/>
            <a:r>
              <a:rPr lang="fa-IR" sz="2600" b="1" dirty="0" smtClean="0"/>
              <a:t>باعنایت به نامه شماره 3915/209/د تاریخ 91/12/7 مدیرکل منابع انسانی وزارت متبوع، مبنای پرداخت فوق العاده سختی شرایط محیط کار تصدی همزمان پست سازمانی مشمول وفعالیت درمحیط کاری غیر متعارف می باشد.</a:t>
            </a:r>
            <a:endParaRPr lang="en-US" sz="2600" dirty="0" smtClean="0"/>
          </a:p>
          <a:p>
            <a:pPr algn="just"/>
            <a:r>
              <a:rPr lang="fa-IR" sz="2600" b="1" dirty="0" smtClean="0"/>
              <a:t>مثال: کارگزین ستاد(سختی کار صفر) اگر با ابلاغ در کارگزینی بیمارستان انجام وظیفه نماید(سختی کار 96 امتیاز)</a:t>
            </a:r>
            <a:endParaRPr lang="en-US" sz="2600" dirty="0" smtClean="0"/>
          </a:p>
          <a:p>
            <a:pPr algn="just"/>
            <a:r>
              <a:rPr lang="fa-IR" sz="2600" b="1" dirty="0" smtClean="0"/>
              <a:t>مثال: پرستار(دربخش </a:t>
            </a:r>
            <a:r>
              <a:rPr lang="en-US" sz="2600" b="1" dirty="0" smtClean="0"/>
              <a:t>ICU</a:t>
            </a:r>
            <a:r>
              <a:rPr lang="fa-IR" sz="2600" b="1" dirty="0" smtClean="0"/>
              <a:t> سختی کار 1000) اگر با ابلاغ در کارگزینی بیمارستان انجام وظیفه نمایند(سختی کار صفر می گردد)</a:t>
            </a:r>
            <a:endParaRPr lang="en-US" sz="2600" dirty="0" smtClean="0"/>
          </a:p>
          <a:p>
            <a:pPr algn="just"/>
            <a:r>
              <a:rPr lang="fa-IR" sz="2600" b="1" dirty="0" smtClean="0">
                <a:solidFill>
                  <a:srgbClr val="C00000"/>
                </a:solidFill>
              </a:rPr>
              <a:t>** </a:t>
            </a:r>
            <a:r>
              <a:rPr lang="fa-IR" sz="2600" b="1" dirty="0" smtClean="0"/>
              <a:t>عناوین پست های سازمانی ومحل خدمت باید دقیقا" در کتابچه سختی شرایط محیط کار آمده باشد در غیر اینصورت در صورت تمایل می توانید فرم پیشنهاد سختی شرایط محیط کار را تکمیل وجهت تائید به دانشگاه ارسال فرمائید.</a:t>
            </a:r>
            <a:endParaRPr lang="en-US" sz="2800"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571472" y="928670"/>
            <a:ext cx="785818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a-IR" sz="2800" b="1" dirty="0" smtClean="0">
                <a:solidFill>
                  <a:srgbClr val="C00000"/>
                </a:solidFill>
              </a:rPr>
              <a:t>**</a:t>
            </a:r>
            <a:r>
              <a:rPr lang="fa-IR" sz="2800" b="1" dirty="0" smtClean="0"/>
              <a:t> به استناد بند 3 ماده 54 آئین نامه اداری واستخدامی کارکنان غیر هیات علمی ، تا تدوین دستورالعمل تعیین امتیاز فوق العاده سختی کار مصوبات قبلی همچنان قابل اجرا می باشد.</a:t>
            </a:r>
            <a:endParaRPr lang="en-US" sz="2800" dirty="0" smtClean="0"/>
          </a:p>
          <a:p>
            <a:r>
              <a:rPr lang="fa-IR" sz="2800" b="1" dirty="0" smtClean="0"/>
              <a:t>لذا سقف امتیاز سختی کار جهت کارکنان 1000 امتیاز است.</a:t>
            </a:r>
            <a:endParaRPr lang="en-US" sz="2800" dirty="0" smtClean="0"/>
          </a:p>
          <a:p>
            <a:r>
              <a:rPr lang="fa-IR" sz="2800" b="1" dirty="0" smtClean="0">
                <a:solidFill>
                  <a:srgbClr val="C00000"/>
                </a:solidFill>
              </a:rPr>
              <a:t>مثال:</a:t>
            </a:r>
            <a:r>
              <a:rPr lang="fa-IR" sz="2800" b="1" dirty="0" smtClean="0"/>
              <a:t>پرستار(بخش </a:t>
            </a:r>
            <a:r>
              <a:rPr lang="en-US" sz="2800" b="1" dirty="0" smtClean="0"/>
              <a:t>ICU</a:t>
            </a:r>
            <a:r>
              <a:rPr lang="fa-IR" sz="2800" b="1" dirty="0" smtClean="0"/>
              <a:t> 85%*12=1020=1000)</a:t>
            </a:r>
            <a:endParaRPr lang="en-US" sz="2800" dirty="0" smtClean="0"/>
          </a:p>
          <a:p>
            <a:r>
              <a:rPr lang="fa-IR" sz="2800" b="1" dirty="0" smtClean="0"/>
              <a:t>باتوجه به بند 3 ماده 54 آئین نامه اداری واستخدامی کارکنان غیرهیات علمی، وباعنایت به مصوبات هیات امناء تاریخ </a:t>
            </a:r>
            <a:r>
              <a:rPr lang="fa-IR" sz="2800" b="1" dirty="0" smtClean="0"/>
              <a:t>96/2/16 </a:t>
            </a:r>
            <a:r>
              <a:rPr lang="fa-IR" sz="2800" b="1" dirty="0" smtClean="0"/>
              <a:t>سختی شرایط محیط کار در بخش ها وبیمارستانهای روانی وسوختگی افزایش یافت که امتیازات مربوطه درکتابچه سختی کار لحاظ گردیده وجهت کارکنان قراردادکارمعین (تبصره 5 ماده 31) (همان تبصره 3 قدیم)</a:t>
            </a:r>
            <a:endParaRPr lang="en-US" sz="2800"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571472" y="928670"/>
            <a:ext cx="785818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a-IR" sz="2400" b="1" dirty="0" smtClean="0"/>
              <a:t>برابر بخشنامه شماره 10168/209/د تاریخ 96/12/21 معاون توسعه مدیریت ومنابع وزارت متبوع ، همچنین جهت کارکنان مشاغل کارگری (تبصره 1 ماده 32) (تبصره 4 قدیم) همانند کارکنان قراردادکار معین شبیه سازی ومبلغ سختی کار تعیین ودر احکام آنان در قسمت سایر لحاظ می گردد.(فقط جهت کارکنانی که دربیمارستان یا بخش های روان وسوختگی مشغول انجام وظیفه می باشند)</a:t>
            </a:r>
            <a:endParaRPr lang="en-US" sz="2400" dirty="0" smtClean="0"/>
          </a:p>
          <a:p>
            <a:r>
              <a:rPr lang="fa-IR" sz="2400" b="1" dirty="0" smtClean="0"/>
              <a:t>سختی کار=درصد*12=امتیاز</a:t>
            </a:r>
            <a:endParaRPr lang="en-US" sz="2400" dirty="0" smtClean="0"/>
          </a:p>
          <a:p>
            <a:r>
              <a:rPr lang="fa-IR" sz="2400" b="1" dirty="0" smtClean="0"/>
              <a:t>امتیاز*ضریب ریالی سال</a:t>
            </a:r>
            <a:endParaRPr lang="en-US" sz="2400" dirty="0" smtClean="0"/>
          </a:p>
          <a:p>
            <a:r>
              <a:rPr lang="fa-IR" sz="2400" b="1" dirty="0" smtClean="0"/>
              <a:t>سختی کار کارکنان تبصره 3=درصدهای تعیین شده در امناء *3=درصد جدید</a:t>
            </a:r>
            <a:endParaRPr lang="en-US" sz="2400" dirty="0" smtClean="0"/>
          </a:p>
          <a:p>
            <a:r>
              <a:rPr lang="fa-IR" sz="2400" b="1" dirty="0" smtClean="0"/>
              <a:t>(جهت بیمارستانهای روانی وسوختگی = حقوق مبنا * درصد جدید</a:t>
            </a:r>
            <a:endParaRPr lang="en-US" sz="2400" dirty="0" smtClean="0"/>
          </a:p>
          <a:p>
            <a:pPr algn="just"/>
            <a:r>
              <a:rPr lang="fa-IR" sz="2400" b="1" dirty="0" smtClean="0"/>
              <a:t>سختی کار کارکنان تبصره 4 =همانند کارکنان تبصره 3 شبیه سازی گرددومبلغ در احکام درج شود.</a:t>
            </a:r>
            <a:endParaRPr lang="en-US" sz="2400" dirty="0" smtClean="0"/>
          </a:p>
          <a:p>
            <a:r>
              <a:rPr lang="fa-IR" sz="2400" b="1" dirty="0" smtClean="0"/>
              <a:t>جهت کارکنانی که دارای کد 99 می باشند به سختی کار آنان 10% با در نظر گرفتن سقف سختی کار اضافه می گردد.</a:t>
            </a:r>
            <a:endParaRPr lang="en-US" sz="2400"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571472" y="928670"/>
            <a:ext cx="785818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a-IR" sz="2800" b="1" dirty="0" smtClean="0">
                <a:solidFill>
                  <a:srgbClr val="C00000"/>
                </a:solidFill>
              </a:rPr>
              <a:t>** </a:t>
            </a:r>
            <a:r>
              <a:rPr lang="fa-IR" sz="2800" b="1" dirty="0" smtClean="0"/>
              <a:t>برابر نامه شماره 830/209/د تاریخ 98/2/17 مدیرکل محترم منابع انسانی وزارت متبوع ، کارشناسان بهداشت محیط وحرفه ای که دارای کارت بازرسی باشند وکار بازرسی انجام دهند از 39% وکارشناسانی که کارت بازرسی ندارند از 31% سختی کار برخوردارمی گردند.</a:t>
            </a:r>
            <a:endParaRPr lang="en-US" sz="2800" dirty="0" smtClean="0"/>
          </a:p>
          <a:p>
            <a:pPr algn="just"/>
            <a:r>
              <a:rPr lang="fa-IR" sz="2800" b="1" dirty="0" smtClean="0"/>
              <a:t>(طبقه بندی-45) باعنایت به نامه شماره 1299/212/د تاریخ 97/7/1 رئیس مرکزتوسعه مدیریت وتحول اداری وزارت متبوع ، نظربه اینکه پزشکان متخصص دارای رزمندگی نمی توانند از مقطع تحصیلی بالاتر یا امتیاز حق شاغل مدرک تحصیلی بالاتر برخوردار گردندلذا از یک طبقه عدم مقطع بهره مند می گردند.</a:t>
            </a:r>
            <a:endParaRPr lang="en-US" sz="2800"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571472" y="928670"/>
            <a:ext cx="785818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a-IR" sz="2800" b="1" dirty="0" smtClean="0">
                <a:solidFill>
                  <a:srgbClr val="C00000"/>
                </a:solidFill>
              </a:rPr>
              <a:t>(طبقه بندی- 47) </a:t>
            </a:r>
            <a:r>
              <a:rPr lang="fa-IR" sz="2800" b="1" dirty="0" smtClean="0"/>
              <a:t>باعنایت به بخشنامه شماره 55573/901 تاریخ 97/8/29 معاون توسعه مدیریت ومنابع دانشگاه ، فرزندان معظم شهدا از 2 طبقه تشویقی ویک مقطع تحصیلی بالاتر برخوردار می گردند.</a:t>
            </a:r>
            <a:endParaRPr lang="en-US" sz="2800" dirty="0" smtClean="0"/>
          </a:p>
          <a:p>
            <a:pPr algn="just"/>
            <a:r>
              <a:rPr lang="fa-IR" sz="2800" b="1" dirty="0" smtClean="0"/>
              <a:t>کارگزین (لیسانس)=2طبقه تشویقی + یک مقطع تحصیلی بالاتر= 3 طبقه بالاتر</a:t>
            </a:r>
            <a:endParaRPr lang="en-US" sz="2800" dirty="0" smtClean="0"/>
          </a:p>
          <a:p>
            <a:pPr algn="just"/>
            <a:r>
              <a:rPr lang="fa-IR" sz="2800" b="1" dirty="0" smtClean="0"/>
              <a:t>کارگزین(فوق لیسانس)=2 طبقه تشویقی + یک مقطع تحصیلی بالاتر(دکترای تخصصی) =4 طبقه بالاتر</a:t>
            </a:r>
            <a:endParaRPr lang="en-US" sz="2800" dirty="0" smtClean="0"/>
          </a:p>
          <a:p>
            <a:pPr algn="just"/>
            <a:r>
              <a:rPr lang="fa-IR" sz="2800" b="1" dirty="0" smtClean="0"/>
              <a:t>نگهبان(لیسانس)=2طبقه تشویقی + یک مقطع تحصیلی بالاتر(درصورت داشتن شرایط احراز)=2 طبقه بالاتر</a:t>
            </a:r>
            <a:endParaRPr lang="en-US" sz="2800"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571472" y="928670"/>
            <a:ext cx="785818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a-IR" sz="2800" b="1" dirty="0" smtClean="0">
                <a:solidFill>
                  <a:srgbClr val="C00000"/>
                </a:solidFill>
              </a:rPr>
              <a:t>** (عائله مندی-15) </a:t>
            </a:r>
            <a:r>
              <a:rPr lang="fa-IR" sz="2800" b="1" dirty="0" smtClean="0"/>
              <a:t>باعنایت به بخشنامه شماره 99359 تاریخ 96/11/16 معاون محترم توسعه مدیریت ومنابع دانشگاه، وبه استناد رای هیات عمومی دیوان عدالت اداری به شماره 654-655 تاریخ 96/7/18 عائله مندی زنان مجرد(بدون سابقه ازدواج) از تاریخ 96/7/18 لغو گردید، لذا نسبت به لغو احکام صادر شده اقدام گردد.</a:t>
            </a:r>
            <a:endParaRPr lang="en-US" sz="2800" dirty="0" smtClean="0"/>
          </a:p>
          <a:p>
            <a:r>
              <a:rPr lang="fa-IR" sz="2800" b="1" dirty="0" smtClean="0">
                <a:solidFill>
                  <a:srgbClr val="C00000"/>
                </a:solidFill>
              </a:rPr>
              <a:t>** حذف محدودیت سقف حق اولاد:</a:t>
            </a:r>
            <a:endParaRPr lang="en-US" sz="2800" dirty="0" smtClean="0">
              <a:solidFill>
                <a:srgbClr val="C00000"/>
              </a:solidFill>
            </a:endParaRPr>
          </a:p>
          <a:p>
            <a:pPr algn="just"/>
            <a:r>
              <a:rPr lang="fa-IR" sz="2800" b="1" dirty="0" smtClean="0"/>
              <a:t>پرداخت کمک هزینه اولاد جهت کارکنان به ازاء هر فرزند بدون محدودیت تعداد فرزندان در صورت داشتن شرایط بلامانع می باشد.</a:t>
            </a:r>
            <a:endParaRPr lang="en-US" sz="2800"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571472" y="928670"/>
            <a:ext cx="785818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a-IR" sz="2800" b="1" dirty="0" smtClean="0">
                <a:solidFill>
                  <a:srgbClr val="C00000"/>
                </a:solidFill>
              </a:rPr>
              <a:t>** کارکنان رسمی: </a:t>
            </a:r>
            <a:r>
              <a:rPr lang="fa-IR" sz="2800" b="1" dirty="0" smtClean="0"/>
              <a:t>هر فرزند معادل 210 امتیاز ( به استناد تبصره یک بند 5 ماده 54 آئین نامه اداری واستخدامی کارکنان غیر هیات علمی حداکثر سن برای اولاد ذکور که ازمزایای اولاد استفاده می کنند تا 20 سال وبه شرط ادامه تحصیل وغیر شاغل بودن فرزند تا 25 سال تمام وبه استناد تبصره 2 بند 5 ماده فوق الذکر، اولاد اناث مادام که شوهر یا شغل نداشته باشند بدون رعایت سقف سنی قابل پرداخت می باشد.</a:t>
            </a:r>
            <a:endParaRPr lang="en-US" sz="2800" dirty="0" smtClean="0"/>
          </a:p>
          <a:p>
            <a:pPr algn="just"/>
            <a:r>
              <a:rPr lang="fa-IR" sz="2800" b="1" dirty="0" smtClean="0">
                <a:solidFill>
                  <a:srgbClr val="C00000"/>
                </a:solidFill>
              </a:rPr>
              <a:t>** </a:t>
            </a:r>
            <a:r>
              <a:rPr lang="fa-IR" sz="2800" b="1" dirty="0" smtClean="0"/>
              <a:t>باتوجه به تبصره 4 بند 5 ماده مذکور، فرزندان معلول واز کار افتاده کلی به تشخیص مراجع پزشکی ذی ربط مشمول محدودیت سقف سنی مزبور نمی باشند.</a:t>
            </a:r>
            <a:endParaRPr lang="en-US" sz="28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785786" y="1428736"/>
            <a:ext cx="7438803" cy="33547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algn="just"/>
            <a:r>
              <a:rPr lang="fa-IR" sz="3000" b="1" dirty="0" smtClean="0">
                <a:solidFill>
                  <a:srgbClr val="C00000"/>
                </a:solidFill>
              </a:rPr>
              <a:t>** </a:t>
            </a:r>
            <a:r>
              <a:rPr lang="fa-IR" sz="3000" b="1" dirty="0" smtClean="0"/>
              <a:t>تائید میزان وشدت معلولیت توسط سازمان بهزیستی ، بیماران صعب العلاج توسط شورای پزشکی دانشگاه ، فرزندان زیرشش سال با ارائه شناسنامه معتبر وزنان سرپرست خانواربا گواهی دادگاه معتبرخواهدبود.</a:t>
            </a:r>
          </a:p>
          <a:p>
            <a:pPr algn="just"/>
            <a:endParaRPr lang="fa-IR" sz="3200" b="1" dirty="0" smtClean="0"/>
          </a:p>
          <a:p>
            <a:pPr algn="just"/>
            <a:endParaRPr lang="en-US" sz="3200" dirty="0"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571472" y="928670"/>
            <a:ext cx="785818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a-IR" sz="2800" b="1" dirty="0" smtClean="0">
                <a:solidFill>
                  <a:srgbClr val="C00000"/>
                </a:solidFill>
              </a:rPr>
              <a:t>** (قانون کار-29) : </a:t>
            </a:r>
            <a:r>
              <a:rPr lang="fa-IR" sz="2800" b="1" dirty="0" smtClean="0"/>
              <a:t>به استناد ماده 86 قوانین ومقررات کار وتامین اجتماعی کمک هزینه عائله مندی درصورت داشتن شرایط ذیل قابل پرداخت است.</a:t>
            </a:r>
            <a:endParaRPr lang="en-US" sz="2800" dirty="0" smtClean="0"/>
          </a:p>
          <a:p>
            <a:pPr algn="just"/>
            <a:r>
              <a:rPr lang="fa-IR" sz="2800" b="1" dirty="0" smtClean="0"/>
              <a:t> 1 – بیمه شده حداقل سابقه پرداخت حق بیمه 720 روز کار داشته باشد.</a:t>
            </a:r>
            <a:endParaRPr lang="en-US" sz="2800" dirty="0" smtClean="0"/>
          </a:p>
          <a:p>
            <a:pPr algn="just"/>
            <a:r>
              <a:rPr lang="fa-IR" sz="2800" b="1" dirty="0" smtClean="0"/>
              <a:t> 2 – سن فرزندان از 18 سال کمتر باشد ویامنحصرا" به تحصیل اشتغال داشته باشند تا پایان تحصیل یا در اثر بیماری یا نقص عضو طبق گواهی کمیسیون های پزشکی قادر به کار نباشند.</a:t>
            </a:r>
            <a:endParaRPr lang="en-US" sz="2800" dirty="0" smtClean="0"/>
          </a:p>
          <a:p>
            <a:pPr algn="just"/>
            <a:r>
              <a:rPr lang="fa-IR" sz="2800" b="1" dirty="0" smtClean="0">
                <a:solidFill>
                  <a:srgbClr val="C00000"/>
                </a:solidFill>
              </a:rPr>
              <a:t>** </a:t>
            </a:r>
            <a:r>
              <a:rPr lang="fa-IR" sz="2800" b="1" dirty="0" smtClean="0"/>
              <a:t>کمک هزینه عائله مندی که در واقع همان حق اولاد است جهت کارکنان قراردادی هم به کارکنان مرد وهم به کارکنان زن قابل پرداخت می باشدوفرزندان اناث نیز همانند فرزندان ذکور فقط تاسن 18 سالگی مشمول پرداخت عائله مندی (اولاد) می گردند.</a:t>
            </a:r>
            <a:endParaRPr lang="en-US" sz="2800"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571472" y="928670"/>
            <a:ext cx="785818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a-IR" sz="2800" b="1" dirty="0" smtClean="0">
                <a:solidFill>
                  <a:srgbClr val="C00000"/>
                </a:solidFill>
              </a:rPr>
              <a:t>** (قانون کار-35) فوق العاده نوبت کاری:</a:t>
            </a:r>
            <a:endParaRPr lang="en-US" sz="2800" dirty="0" smtClean="0">
              <a:solidFill>
                <a:srgbClr val="C00000"/>
              </a:solidFill>
            </a:endParaRPr>
          </a:p>
          <a:p>
            <a:pPr algn="just"/>
            <a:r>
              <a:rPr lang="fa-IR" sz="2800" b="1" dirty="0" smtClean="0"/>
              <a:t>مطابق ماده های 55، 56 و 57 مجموعه قوانین ومقررات کار وتامین اجتماعی ، کارکنان مشمول قانون کار مشغول انجام کاری که در طول ماه گردش دارد، به نحوی که نوبت های آن در صبح یا عصر یا شب واقع می شوداز نوبت کاری برخوردار می گردند.</a:t>
            </a:r>
            <a:endParaRPr lang="en-US" sz="2800" dirty="0" smtClean="0"/>
          </a:p>
          <a:p>
            <a:pPr algn="just"/>
            <a:r>
              <a:rPr lang="fa-IR" sz="2800" b="1" dirty="0" smtClean="0"/>
              <a:t>نحوه محاسبه:</a:t>
            </a:r>
            <a:endParaRPr lang="en-US" sz="2800" dirty="0" smtClean="0"/>
          </a:p>
          <a:p>
            <a:r>
              <a:rPr lang="fa-IR" sz="2800" b="1" dirty="0" smtClean="0"/>
              <a:t>صبح وعصر                10%</a:t>
            </a:r>
            <a:endParaRPr lang="en-US" sz="2800" dirty="0" smtClean="0"/>
          </a:p>
          <a:p>
            <a:r>
              <a:rPr lang="fa-IR" sz="2800" b="1" dirty="0" smtClean="0"/>
              <a:t>صبح وعصر وشب        15%</a:t>
            </a:r>
            <a:endParaRPr lang="en-US" sz="2800" dirty="0" smtClean="0"/>
          </a:p>
          <a:p>
            <a:r>
              <a:rPr lang="fa-IR" sz="2800" b="1" dirty="0" smtClean="0"/>
              <a:t>صبح وشب                 5/22%</a:t>
            </a:r>
            <a:endParaRPr lang="en-US" sz="2800" dirty="0" smtClean="0"/>
          </a:p>
          <a:p>
            <a:r>
              <a:rPr lang="fa-IR" sz="2800" b="1" dirty="0" smtClean="0"/>
              <a:t>عصروشب                 5/22%</a:t>
            </a:r>
            <a:endParaRPr lang="en-US" sz="2800"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571472" y="928670"/>
            <a:ext cx="785818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a-IR" sz="2800" b="1" dirty="0" smtClean="0">
                <a:solidFill>
                  <a:srgbClr val="C00000"/>
                </a:solidFill>
              </a:rPr>
              <a:t>**جدول مدت تجربه جهت ارتقاء رتبه شغلی:</a:t>
            </a:r>
          </a:p>
          <a:p>
            <a:endParaRPr lang="fa-IR" sz="2800" b="1" dirty="0" smtClean="0"/>
          </a:p>
          <a:p>
            <a:endParaRPr lang="fa-IR" sz="2800" b="1" dirty="0" smtClean="0"/>
          </a:p>
          <a:p>
            <a:endParaRPr lang="fa-IR" sz="2800" b="1" dirty="0" smtClean="0"/>
          </a:p>
          <a:p>
            <a:endParaRPr lang="fa-IR" sz="2800" b="1" dirty="0" smtClean="0"/>
          </a:p>
          <a:p>
            <a:endParaRPr lang="fa-IR" sz="2800" b="1" dirty="0" smtClean="0"/>
          </a:p>
          <a:p>
            <a:endParaRPr lang="fa-IR" sz="2800" b="1" dirty="0" smtClean="0"/>
          </a:p>
          <a:p>
            <a:endParaRPr lang="en-US" sz="2800" dirty="0" smtClean="0"/>
          </a:p>
        </p:txBody>
      </p:sp>
      <p:graphicFrame>
        <p:nvGraphicFramePr>
          <p:cNvPr id="3" name="Table 2"/>
          <p:cNvGraphicFramePr>
            <a:graphicFrameLocks noGrp="1"/>
          </p:cNvGraphicFramePr>
          <p:nvPr/>
        </p:nvGraphicFramePr>
        <p:xfrm>
          <a:off x="1285852" y="2285992"/>
          <a:ext cx="6786612" cy="3175000"/>
        </p:xfrm>
        <a:graphic>
          <a:graphicData uri="http://schemas.openxmlformats.org/drawingml/2006/table">
            <a:tbl>
              <a:tblPr rtl="1" firstRow="1" bandRow="1">
                <a:tableStyleId>{5C22544A-7EE6-4342-B048-85BDC9FD1C3A}</a:tableStyleId>
              </a:tblPr>
              <a:tblGrid>
                <a:gridCol w="1131102"/>
                <a:gridCol w="1131102"/>
                <a:gridCol w="1131102"/>
                <a:gridCol w="1131102"/>
                <a:gridCol w="1131102"/>
                <a:gridCol w="1131102"/>
              </a:tblGrid>
              <a:tr h="370840">
                <a:tc>
                  <a:txBody>
                    <a:bodyPr/>
                    <a:lstStyle/>
                    <a:p>
                      <a:pPr algn="just" rtl="1">
                        <a:lnSpc>
                          <a:spcPct val="115000"/>
                        </a:lnSpc>
                        <a:spcAft>
                          <a:spcPts val="0"/>
                        </a:spcAft>
                      </a:pPr>
                      <a:r>
                        <a:rPr lang="fa-IR" sz="1600" b="1" dirty="0">
                          <a:latin typeface="Calibri"/>
                          <a:ea typeface="Calibri"/>
                          <a:cs typeface="Times New Roman"/>
                        </a:rPr>
                        <a:t>مدت تجربه</a:t>
                      </a:r>
                      <a:endParaRPr lang="en-US" sz="1600" dirty="0">
                        <a:latin typeface="Calibri"/>
                        <a:ea typeface="Calibri"/>
                        <a:cs typeface="Arial"/>
                      </a:endParaRPr>
                    </a:p>
                  </a:txBody>
                  <a:tcPr marL="68580" marR="68580" marT="0" marB="0"/>
                </a:tc>
                <a:tc>
                  <a:txBody>
                    <a:bodyPr/>
                    <a:lstStyle/>
                    <a:p>
                      <a:pPr algn="ctr" rtl="1">
                        <a:lnSpc>
                          <a:spcPct val="115000"/>
                        </a:lnSpc>
                        <a:spcAft>
                          <a:spcPts val="0"/>
                        </a:spcAft>
                      </a:pPr>
                      <a:r>
                        <a:rPr lang="fa-IR" sz="1600" b="1" dirty="0">
                          <a:latin typeface="Calibri"/>
                          <a:ea typeface="Calibri"/>
                          <a:cs typeface="Times New Roman"/>
                        </a:rPr>
                        <a:t>مقدماتی</a:t>
                      </a:r>
                      <a:endParaRPr lang="en-US" sz="1600" dirty="0">
                        <a:latin typeface="Calibri"/>
                        <a:ea typeface="Calibri"/>
                        <a:cs typeface="Arial"/>
                      </a:endParaRPr>
                    </a:p>
                  </a:txBody>
                  <a:tcPr marL="68580" marR="68580" marT="0" marB="0"/>
                </a:tc>
                <a:tc>
                  <a:txBody>
                    <a:bodyPr/>
                    <a:lstStyle/>
                    <a:p>
                      <a:pPr algn="ctr" rtl="1">
                        <a:lnSpc>
                          <a:spcPct val="115000"/>
                        </a:lnSpc>
                        <a:spcAft>
                          <a:spcPts val="0"/>
                        </a:spcAft>
                      </a:pPr>
                      <a:r>
                        <a:rPr lang="fa-IR" sz="1600" b="1" dirty="0">
                          <a:latin typeface="Calibri"/>
                          <a:ea typeface="Calibri"/>
                          <a:cs typeface="Times New Roman"/>
                        </a:rPr>
                        <a:t>پایه</a:t>
                      </a:r>
                      <a:endParaRPr lang="en-US" sz="1600" dirty="0">
                        <a:latin typeface="Calibri"/>
                        <a:ea typeface="Calibri"/>
                        <a:cs typeface="Arial"/>
                      </a:endParaRPr>
                    </a:p>
                  </a:txBody>
                  <a:tcPr marL="68580" marR="68580" marT="0" marB="0"/>
                </a:tc>
                <a:tc>
                  <a:txBody>
                    <a:bodyPr/>
                    <a:lstStyle/>
                    <a:p>
                      <a:pPr algn="ctr" rtl="1"/>
                      <a:r>
                        <a:rPr kumimoji="0" lang="fa-IR" sz="1600" b="1" kern="1200" dirty="0" smtClean="0">
                          <a:solidFill>
                            <a:schemeClr val="lt1"/>
                          </a:solidFill>
                          <a:latin typeface="+mn-lt"/>
                          <a:ea typeface="+mn-ea"/>
                          <a:cs typeface="+mn-cs"/>
                        </a:rPr>
                        <a:t>ارشد</a:t>
                      </a:r>
                      <a:endParaRPr lang="fa-IR" sz="1600" dirty="0"/>
                    </a:p>
                  </a:txBody>
                  <a:tcPr/>
                </a:tc>
                <a:tc>
                  <a:txBody>
                    <a:bodyPr/>
                    <a:lstStyle/>
                    <a:p>
                      <a:pPr algn="ctr" rtl="1"/>
                      <a:r>
                        <a:rPr kumimoji="0" lang="fa-IR" sz="1600" b="1" kern="1200" dirty="0" smtClean="0">
                          <a:solidFill>
                            <a:schemeClr val="lt1"/>
                          </a:solidFill>
                          <a:latin typeface="+mn-lt"/>
                          <a:ea typeface="+mn-ea"/>
                          <a:cs typeface="+mn-cs"/>
                        </a:rPr>
                        <a:t>خبره</a:t>
                      </a:r>
                      <a:endParaRPr lang="fa-IR" sz="1600" dirty="0"/>
                    </a:p>
                  </a:txBody>
                  <a:tcPr/>
                </a:tc>
                <a:tc>
                  <a:txBody>
                    <a:bodyPr/>
                    <a:lstStyle/>
                    <a:p>
                      <a:pPr algn="ctr" rtl="1">
                        <a:lnSpc>
                          <a:spcPct val="115000"/>
                        </a:lnSpc>
                        <a:spcAft>
                          <a:spcPts val="0"/>
                        </a:spcAft>
                      </a:pPr>
                      <a:r>
                        <a:rPr lang="fa-IR" sz="1600" b="1" dirty="0">
                          <a:latin typeface="Calibri"/>
                          <a:ea typeface="Calibri"/>
                          <a:cs typeface="Times New Roman"/>
                        </a:rPr>
                        <a:t>عالی</a:t>
                      </a:r>
                      <a:endParaRPr lang="en-US" sz="1600" dirty="0">
                        <a:latin typeface="Calibri"/>
                        <a:ea typeface="Calibri"/>
                        <a:cs typeface="Arial"/>
                      </a:endParaRPr>
                    </a:p>
                  </a:txBody>
                  <a:tcPr marL="68580" marR="68580" marT="0" marB="0"/>
                </a:tc>
              </a:tr>
              <a:tr h="370840">
                <a:tc>
                  <a:txBody>
                    <a:bodyPr/>
                    <a:lstStyle/>
                    <a:p>
                      <a:pPr algn="just" rtl="1">
                        <a:lnSpc>
                          <a:spcPct val="115000"/>
                        </a:lnSpc>
                        <a:spcAft>
                          <a:spcPts val="0"/>
                        </a:spcAft>
                      </a:pPr>
                      <a:r>
                        <a:rPr lang="fa-IR" sz="1600" b="1" dirty="0" smtClean="0">
                          <a:latin typeface="Calibri"/>
                          <a:ea typeface="Calibri"/>
                          <a:cs typeface="Times New Roman"/>
                        </a:rPr>
                        <a:t>مدت  تجربه </a:t>
                      </a:r>
                      <a:r>
                        <a:rPr lang="fa-IR" sz="1600" b="1" dirty="0">
                          <a:latin typeface="Calibri"/>
                          <a:ea typeface="Calibri"/>
                          <a:cs typeface="Times New Roman"/>
                        </a:rPr>
                        <a:t>لازم برای مشاغل تا سطح کاردانی</a:t>
                      </a:r>
                      <a:endParaRPr lang="en-US" sz="1600" dirty="0">
                        <a:latin typeface="Calibri"/>
                        <a:ea typeface="Calibri"/>
                        <a:cs typeface="Arial"/>
                      </a:endParaRPr>
                    </a:p>
                  </a:txBody>
                  <a:tcPr marL="68580" marR="68580" marT="0" marB="0"/>
                </a:tc>
                <a:tc>
                  <a:txBody>
                    <a:bodyPr/>
                    <a:lstStyle/>
                    <a:p>
                      <a:pPr algn="ctr" rtl="1"/>
                      <a:r>
                        <a:rPr lang="fa-IR" sz="2000" dirty="0" smtClean="0"/>
                        <a:t>-</a:t>
                      </a:r>
                      <a:endParaRPr lang="fa-IR" sz="2000" dirty="0"/>
                    </a:p>
                  </a:txBody>
                  <a:tcPr/>
                </a:tc>
                <a:tc>
                  <a:txBody>
                    <a:bodyPr/>
                    <a:lstStyle/>
                    <a:p>
                      <a:pPr algn="ctr" rtl="1">
                        <a:lnSpc>
                          <a:spcPct val="115000"/>
                        </a:lnSpc>
                        <a:spcAft>
                          <a:spcPts val="0"/>
                        </a:spcAft>
                      </a:pPr>
                      <a:r>
                        <a:rPr lang="fa-IR" sz="2000" b="1" dirty="0">
                          <a:latin typeface="Calibri"/>
                          <a:ea typeface="Calibri"/>
                          <a:cs typeface="Times New Roman"/>
                        </a:rPr>
                        <a:t>8 سال</a:t>
                      </a:r>
                      <a:endParaRPr lang="en-US" sz="2000" dirty="0">
                        <a:latin typeface="Calibri"/>
                        <a:ea typeface="Calibri"/>
                        <a:cs typeface="Arial"/>
                      </a:endParaRPr>
                    </a:p>
                  </a:txBody>
                  <a:tcPr marL="68580" marR="68580" marT="0" marB="0"/>
                </a:tc>
                <a:tc>
                  <a:txBody>
                    <a:bodyPr/>
                    <a:lstStyle/>
                    <a:p>
                      <a:pPr algn="ctr" rtl="1">
                        <a:lnSpc>
                          <a:spcPct val="115000"/>
                        </a:lnSpc>
                        <a:spcAft>
                          <a:spcPts val="0"/>
                        </a:spcAft>
                      </a:pPr>
                      <a:r>
                        <a:rPr lang="fa-IR" sz="2000" b="1" dirty="0">
                          <a:latin typeface="Calibri"/>
                          <a:ea typeface="Calibri"/>
                          <a:cs typeface="Times New Roman"/>
                        </a:rPr>
                        <a:t>20 سال</a:t>
                      </a:r>
                      <a:endParaRPr lang="en-US" sz="2000" dirty="0">
                        <a:latin typeface="Calibri"/>
                        <a:ea typeface="Calibri"/>
                        <a:cs typeface="Arial"/>
                      </a:endParaRPr>
                    </a:p>
                  </a:txBody>
                  <a:tcPr marL="68580" marR="68580" marT="0" marB="0"/>
                </a:tc>
                <a:tc>
                  <a:txBody>
                    <a:bodyPr/>
                    <a:lstStyle/>
                    <a:p>
                      <a:pPr algn="ctr" rtl="1">
                        <a:lnSpc>
                          <a:spcPct val="115000"/>
                        </a:lnSpc>
                        <a:spcAft>
                          <a:spcPts val="0"/>
                        </a:spcAft>
                      </a:pPr>
                      <a:r>
                        <a:rPr lang="fa-IR" sz="2000" b="1" dirty="0">
                          <a:latin typeface="Calibri"/>
                          <a:ea typeface="Calibri"/>
                          <a:cs typeface="Times New Roman"/>
                        </a:rPr>
                        <a:t>-</a:t>
                      </a:r>
                      <a:endParaRPr lang="en-US" sz="2000" dirty="0">
                        <a:latin typeface="Calibri"/>
                        <a:ea typeface="Calibri"/>
                        <a:cs typeface="Arial"/>
                      </a:endParaRPr>
                    </a:p>
                  </a:txBody>
                  <a:tcPr marL="68580" marR="68580" marT="0" marB="0"/>
                </a:tc>
                <a:tc>
                  <a:txBody>
                    <a:bodyPr/>
                    <a:lstStyle/>
                    <a:p>
                      <a:pPr algn="ctr" rtl="1">
                        <a:lnSpc>
                          <a:spcPct val="115000"/>
                        </a:lnSpc>
                        <a:spcAft>
                          <a:spcPts val="0"/>
                        </a:spcAft>
                      </a:pPr>
                      <a:r>
                        <a:rPr lang="fa-IR" sz="2000" b="1" dirty="0">
                          <a:latin typeface="Calibri"/>
                          <a:ea typeface="Calibri"/>
                          <a:cs typeface="Times New Roman"/>
                        </a:rPr>
                        <a:t>-</a:t>
                      </a:r>
                      <a:endParaRPr lang="en-US" sz="2000" dirty="0">
                        <a:latin typeface="Calibri"/>
                        <a:ea typeface="Calibri"/>
                        <a:cs typeface="Arial"/>
                      </a:endParaRPr>
                    </a:p>
                  </a:txBody>
                  <a:tcPr marL="68580" marR="68580" marT="0" marB="0"/>
                </a:tc>
              </a:tr>
              <a:tr h="370840">
                <a:tc>
                  <a:txBody>
                    <a:bodyPr/>
                    <a:lstStyle/>
                    <a:p>
                      <a:pPr algn="just" rtl="1">
                        <a:lnSpc>
                          <a:spcPct val="115000"/>
                        </a:lnSpc>
                        <a:spcAft>
                          <a:spcPts val="0"/>
                        </a:spcAft>
                      </a:pPr>
                      <a:r>
                        <a:rPr lang="fa-IR" sz="1600" b="1" dirty="0">
                          <a:latin typeface="Calibri"/>
                          <a:ea typeface="Calibri"/>
                          <a:cs typeface="Times New Roman"/>
                        </a:rPr>
                        <a:t>مدت تجربه </a:t>
                      </a:r>
                      <a:r>
                        <a:rPr lang="fa-IR" sz="1600" b="1" dirty="0" smtClean="0">
                          <a:latin typeface="Calibri"/>
                          <a:ea typeface="Calibri"/>
                          <a:cs typeface="Times New Roman"/>
                        </a:rPr>
                        <a:t>لازم برای </a:t>
                      </a:r>
                      <a:r>
                        <a:rPr lang="fa-IR" sz="1600" b="1" dirty="0">
                          <a:latin typeface="Calibri"/>
                          <a:ea typeface="Calibri"/>
                          <a:cs typeface="Times New Roman"/>
                        </a:rPr>
                        <a:t>مشاغل تا سطح کارشناسی وبالاتر</a:t>
                      </a:r>
                      <a:endParaRPr lang="en-US" sz="1600" dirty="0">
                        <a:latin typeface="Calibri"/>
                        <a:ea typeface="Calibri"/>
                        <a:cs typeface="Arial"/>
                      </a:endParaRPr>
                    </a:p>
                  </a:txBody>
                  <a:tcPr marL="68580" marR="68580" marT="0" marB="0"/>
                </a:tc>
                <a:tc>
                  <a:txBody>
                    <a:bodyPr/>
                    <a:lstStyle/>
                    <a:p>
                      <a:pPr algn="ctr" rtl="1"/>
                      <a:r>
                        <a:rPr lang="fa-IR" sz="2000" dirty="0" smtClean="0"/>
                        <a:t>-</a:t>
                      </a:r>
                      <a:endParaRPr lang="fa-IR" sz="2000" dirty="0"/>
                    </a:p>
                  </a:txBody>
                  <a:tcPr/>
                </a:tc>
                <a:tc>
                  <a:txBody>
                    <a:bodyPr/>
                    <a:lstStyle/>
                    <a:p>
                      <a:pPr algn="ctr" rtl="1">
                        <a:lnSpc>
                          <a:spcPct val="115000"/>
                        </a:lnSpc>
                        <a:spcAft>
                          <a:spcPts val="0"/>
                        </a:spcAft>
                      </a:pPr>
                      <a:r>
                        <a:rPr lang="fa-IR" sz="2000" b="1">
                          <a:latin typeface="Calibri"/>
                          <a:ea typeface="Calibri"/>
                          <a:cs typeface="Times New Roman"/>
                        </a:rPr>
                        <a:t>6 سال</a:t>
                      </a:r>
                      <a:endParaRPr lang="en-US" sz="2000">
                        <a:latin typeface="Calibri"/>
                        <a:ea typeface="Calibri"/>
                        <a:cs typeface="Arial"/>
                      </a:endParaRPr>
                    </a:p>
                  </a:txBody>
                  <a:tcPr marL="68580" marR="68580" marT="0" marB="0"/>
                </a:tc>
                <a:tc>
                  <a:txBody>
                    <a:bodyPr/>
                    <a:lstStyle/>
                    <a:p>
                      <a:pPr algn="ctr" rtl="1">
                        <a:lnSpc>
                          <a:spcPct val="115000"/>
                        </a:lnSpc>
                        <a:spcAft>
                          <a:spcPts val="0"/>
                        </a:spcAft>
                      </a:pPr>
                      <a:r>
                        <a:rPr lang="fa-IR" sz="2000" b="1" dirty="0">
                          <a:latin typeface="Calibri"/>
                          <a:ea typeface="Calibri"/>
                          <a:cs typeface="Times New Roman"/>
                        </a:rPr>
                        <a:t>12 سال</a:t>
                      </a:r>
                      <a:endParaRPr lang="en-US" sz="2000" dirty="0">
                        <a:latin typeface="Calibri"/>
                        <a:ea typeface="Calibri"/>
                        <a:cs typeface="Arial"/>
                      </a:endParaRPr>
                    </a:p>
                  </a:txBody>
                  <a:tcPr marL="68580" marR="68580" marT="0" marB="0"/>
                </a:tc>
                <a:tc>
                  <a:txBody>
                    <a:bodyPr/>
                    <a:lstStyle/>
                    <a:p>
                      <a:pPr algn="ctr" rtl="1">
                        <a:lnSpc>
                          <a:spcPct val="115000"/>
                        </a:lnSpc>
                        <a:spcAft>
                          <a:spcPts val="0"/>
                        </a:spcAft>
                      </a:pPr>
                      <a:r>
                        <a:rPr lang="fa-IR" sz="2000" b="1" dirty="0">
                          <a:latin typeface="Calibri"/>
                          <a:ea typeface="Calibri"/>
                          <a:cs typeface="Times New Roman"/>
                        </a:rPr>
                        <a:t>18 سال</a:t>
                      </a:r>
                      <a:endParaRPr lang="en-US" sz="2000" dirty="0">
                        <a:latin typeface="Calibri"/>
                        <a:ea typeface="Calibri"/>
                        <a:cs typeface="Arial"/>
                      </a:endParaRPr>
                    </a:p>
                  </a:txBody>
                  <a:tcPr marL="68580" marR="68580" marT="0" marB="0"/>
                </a:tc>
                <a:tc>
                  <a:txBody>
                    <a:bodyPr/>
                    <a:lstStyle/>
                    <a:p>
                      <a:pPr algn="ctr" rtl="1">
                        <a:lnSpc>
                          <a:spcPct val="115000"/>
                        </a:lnSpc>
                        <a:spcAft>
                          <a:spcPts val="0"/>
                        </a:spcAft>
                      </a:pPr>
                      <a:r>
                        <a:rPr lang="fa-IR" sz="2000" b="1" dirty="0">
                          <a:latin typeface="Calibri"/>
                          <a:ea typeface="Calibri"/>
                          <a:cs typeface="Times New Roman"/>
                        </a:rPr>
                        <a:t>24 سال</a:t>
                      </a:r>
                      <a:endParaRPr lang="en-US" sz="2000" dirty="0">
                        <a:latin typeface="Calibri"/>
                        <a:ea typeface="Calibri"/>
                        <a:cs typeface="Arial"/>
                      </a:endParaRPr>
                    </a:p>
                  </a:txBody>
                  <a:tcPr marL="68580" marR="68580" marT="0" marB="0"/>
                </a:tc>
              </a:tr>
            </a:tbl>
          </a:graphicData>
        </a:graphic>
      </p:graphicFrame>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endParaRPr lang="en-US" smtClean="0"/>
          </a:p>
        </p:txBody>
      </p:sp>
      <p:sp>
        <p:nvSpPr>
          <p:cNvPr id="12291" name="Rectangle 3"/>
          <p:cNvSpPr>
            <a:spLocks noGrp="1" noChangeArrowheads="1"/>
          </p:cNvSpPr>
          <p:nvPr>
            <p:ph idx="1"/>
          </p:nvPr>
        </p:nvSpPr>
        <p:spPr/>
        <p:txBody>
          <a:bodyPr/>
          <a:lstStyle/>
          <a:p>
            <a:pPr eaLnBrk="1" hangingPunct="1"/>
            <a:endParaRPr lang="en-US" smtClean="0"/>
          </a:p>
        </p:txBody>
      </p:sp>
      <p:sp>
        <p:nvSpPr>
          <p:cNvPr id="27653" name="Rectangle 5"/>
          <p:cNvSpPr>
            <a:spLocks noChangeArrowheads="1"/>
          </p:cNvSpPr>
          <p:nvPr/>
        </p:nvSpPr>
        <p:spPr bwMode="auto">
          <a:xfrm>
            <a:off x="1619250" y="1989138"/>
            <a:ext cx="2374900" cy="579437"/>
          </a:xfrm>
          <a:prstGeom prst="rect">
            <a:avLst/>
          </a:prstGeom>
          <a:noFill/>
          <a:ln w="9525">
            <a:noFill/>
            <a:miter lim="800000"/>
            <a:headEnd/>
            <a:tailEnd/>
          </a:ln>
        </p:spPr>
        <p:txBody>
          <a:bodyPr>
            <a:spAutoFit/>
          </a:bodyPr>
          <a:lstStyle/>
          <a:p>
            <a:pPr algn="ctr" rtl="0">
              <a:spcBef>
                <a:spcPct val="50000"/>
              </a:spcBef>
            </a:pPr>
            <a:r>
              <a:rPr lang="ar-SA" sz="3200" b="1">
                <a:solidFill>
                  <a:srgbClr val="0066FF"/>
                </a:solidFill>
              </a:rPr>
              <a:t>با تشك</a:t>
            </a:r>
            <a:r>
              <a:rPr lang="fa-IR" sz="3200" b="1">
                <a:solidFill>
                  <a:srgbClr val="0066FF"/>
                </a:solidFill>
              </a:rPr>
              <a:t>ـ</a:t>
            </a:r>
            <a:r>
              <a:rPr lang="ar-SA" sz="3200" b="1">
                <a:solidFill>
                  <a:srgbClr val="0066FF"/>
                </a:solidFill>
              </a:rPr>
              <a:t>ر</a:t>
            </a:r>
            <a:endParaRPr lang="en-US" sz="3200" b="1">
              <a:solidFill>
                <a:srgbClr val="0066FF"/>
              </a:solidFill>
            </a:endParaRPr>
          </a:p>
        </p:txBody>
      </p:sp>
      <p:pic>
        <p:nvPicPr>
          <p:cNvPr id="27655" name="Picture 7" descr="17"/>
          <p:cNvPicPr>
            <a:picLocks noChangeAspect="1" noChangeArrowheads="1"/>
          </p:cNvPicPr>
          <p:nvPr/>
        </p:nvPicPr>
        <p:blipFill>
          <a:blip r:embed="rId2"/>
          <a:srcRect/>
          <a:stretch>
            <a:fillRect/>
          </a:stretch>
        </p:blipFill>
        <p:spPr bwMode="auto">
          <a:xfrm>
            <a:off x="-304800" y="-228600"/>
            <a:ext cx="9753600" cy="7315200"/>
          </a:xfrm>
          <a:prstGeom prst="rect">
            <a:avLst/>
          </a:prstGeom>
          <a:noFill/>
        </p:spPr>
      </p:pic>
      <p:sp>
        <p:nvSpPr>
          <p:cNvPr id="7" name="Rectangle 6"/>
          <p:cNvSpPr/>
          <p:nvPr/>
        </p:nvSpPr>
        <p:spPr>
          <a:xfrm>
            <a:off x="0" y="1428736"/>
            <a:ext cx="5143504" cy="2862322"/>
          </a:xfrm>
          <a:prstGeom prst="rect">
            <a:avLst/>
          </a:prstGeom>
        </p:spPr>
        <p:txBody>
          <a:bodyPr wrap="square">
            <a:spAutoFit/>
          </a:bodyPr>
          <a:lstStyle/>
          <a:p>
            <a:pPr algn="ctr">
              <a:buFont typeface="Arial" pitchFamily="34" charset="0"/>
              <a:buNone/>
            </a:pPr>
            <a:r>
              <a:rPr lang="fa-IR" sz="6000" b="1" dirty="0" smtClean="0">
                <a:solidFill>
                  <a:schemeClr val="tx1">
                    <a:lumMod val="75000"/>
                    <a:lumOff val="25000"/>
                  </a:schemeClr>
                </a:solidFill>
                <a:cs typeface="B Mitra" pitchFamily="2" charset="-78"/>
              </a:rPr>
              <a:t>از صبر و حوصله همه عزيزان متشكرم</a:t>
            </a:r>
            <a:endParaRPr lang="en-US" sz="6000" b="1" dirty="0" smtClean="0">
              <a:solidFill>
                <a:schemeClr val="tx1">
                  <a:lumMod val="75000"/>
                  <a:lumOff val="25000"/>
                </a:schemeClr>
              </a:solidFill>
              <a:cs typeface="B Mitra"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nodePh="1">
                                  <p:stCondLst>
                                    <p:cond delay="0"/>
                                  </p:stCondLst>
                                  <p:endCondLst>
                                    <p:cond evt="begin" delay="0">
                                      <p:tn val="5"/>
                                    </p:cond>
                                  </p:endCondLst>
                                  <p:childTnLst>
                                    <p:set>
                                      <p:cBhvr>
                                        <p:cTn id="6" dur="1" fill="hold">
                                          <p:stCondLst>
                                            <p:cond delay="0"/>
                                          </p:stCondLst>
                                        </p:cTn>
                                        <p:tgtEl>
                                          <p:spTgt spid="12290"/>
                                        </p:tgtEl>
                                        <p:attrNameLst>
                                          <p:attrName>style.visibility</p:attrName>
                                        </p:attrNameLst>
                                      </p:cBhvr>
                                      <p:to>
                                        <p:strVal val="visible"/>
                                      </p:to>
                                    </p:set>
                                    <p:anim calcmode="lin" valueType="num">
                                      <p:cBhvr>
                                        <p:cTn id="7" dur="2000" fill="hold"/>
                                        <p:tgtEl>
                                          <p:spTgt spid="12290"/>
                                        </p:tgtEl>
                                        <p:attrNameLst>
                                          <p:attrName>ppt_w</p:attrName>
                                        </p:attrNameLst>
                                      </p:cBhvr>
                                      <p:tavLst>
                                        <p:tav tm="0">
                                          <p:val>
                                            <p:strVal val="#ppt_w"/>
                                          </p:val>
                                        </p:tav>
                                        <p:tav tm="100000">
                                          <p:val>
                                            <p:strVal val="#ppt_w"/>
                                          </p:val>
                                        </p:tav>
                                      </p:tavLst>
                                    </p:anim>
                                    <p:anim calcmode="lin" valueType="num">
                                      <p:cBhvr>
                                        <p:cTn id="8" dur="2000" fill="hold"/>
                                        <p:tgtEl>
                                          <p:spTgt spid="12290"/>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12290"/>
                                        </p:tgtEl>
                                        <p:attrNameLst>
                                          <p:attrName>ppt_x</p:attrName>
                                        </p:attrNameLst>
                                      </p:cBhvr>
                                      <p:tavLst>
                                        <p:tav tm="0">
                                          <p:val>
                                            <p:strVal val="#ppt_x-.4"/>
                                          </p:val>
                                        </p:tav>
                                        <p:tav tm="100000">
                                          <p:val>
                                            <p:strVal val="#ppt_x"/>
                                          </p:val>
                                        </p:tav>
                                      </p:tavLst>
                                    </p:anim>
                                    <p:anim calcmode="lin" valueType="num">
                                      <p:cBhvr>
                                        <p:cTn id="10" dur="2000" fill="hold"/>
                                        <p:tgtEl>
                                          <p:spTgt spid="12290"/>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0" presetClass="entr" presetSubtype="0" fill="hold" grpId="0" nodeType="clickEffect" nodePh="1">
                                  <p:stCondLst>
                                    <p:cond delay="0"/>
                                  </p:stCondLst>
                                  <p:endCondLst>
                                    <p:cond evt="begin" delay="0">
                                      <p:tn val="13"/>
                                    </p:cond>
                                  </p:endCondLst>
                                  <p:iterate type="lt">
                                    <p:tmPct val="10000"/>
                                  </p:iterate>
                                  <p:childTnLst>
                                    <p:set>
                                      <p:cBhvr>
                                        <p:cTn id="14" dur="1" fill="hold">
                                          <p:stCondLst>
                                            <p:cond delay="0"/>
                                          </p:stCondLst>
                                        </p:cTn>
                                        <p:tgtEl>
                                          <p:spTgt spid="12291">
                                            <p:txEl>
                                              <p:pRg st="0" end="0"/>
                                            </p:txEl>
                                          </p:spTgt>
                                        </p:tgtEl>
                                        <p:attrNameLst>
                                          <p:attrName>style.visibility</p:attrName>
                                        </p:attrNameLst>
                                      </p:cBhvr>
                                      <p:to>
                                        <p:strVal val="visible"/>
                                      </p:to>
                                    </p:set>
                                    <p:animEffect transition="in" filter="fade">
                                      <p:cBhvr>
                                        <p:cTn id="15" dur="500">
                                          <p:stCondLst>
                                            <p:cond delay="0"/>
                                          </p:stCondLst>
                                        </p:cTn>
                                        <p:tgtEl>
                                          <p:spTgt spid="12291">
                                            <p:txEl>
                                              <p:pRg st="0" end="0"/>
                                            </p:txEl>
                                          </p:spTgt>
                                        </p:tgtEl>
                                      </p:cBhvr>
                                    </p:animEffect>
                                    <p:anim calcmode="lin" valueType="num">
                                      <p:cBhvr>
                                        <p:cTn id="16" dur="500" fill="hold">
                                          <p:stCondLst>
                                            <p:cond delay="0"/>
                                          </p:stCondLst>
                                        </p:cTn>
                                        <p:tgtEl>
                                          <p:spTgt spid="12291">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928662" y="500042"/>
            <a:ext cx="7438803"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algn="just"/>
            <a:r>
              <a:rPr lang="fa-IR" sz="2800" b="1" dirty="0" smtClean="0">
                <a:solidFill>
                  <a:srgbClr val="C00000"/>
                </a:solidFill>
              </a:rPr>
              <a:t>**</a:t>
            </a:r>
            <a:r>
              <a:rPr lang="fa-IR" sz="2800" b="1" dirty="0" smtClean="0"/>
              <a:t> درصورتی که مشمولان این قانون ، همزمان شرایط استفاده ازامتیازات آن ومرخصی ساعتی شیردهی راداشته باشند ویاهمزمان دارای شرایط مختلف مصرح دراین قانون باشند، حق انتخاب یکی از امتیازات پیش بینی شده را دارند. </a:t>
            </a:r>
          </a:p>
          <a:p>
            <a:pPr algn="just"/>
            <a:endParaRPr lang="fa-IR" sz="2800" b="1" dirty="0" smtClean="0"/>
          </a:p>
          <a:p>
            <a:pPr algn="just"/>
            <a:r>
              <a:rPr lang="fa-IR" sz="2800" b="1" dirty="0" smtClean="0"/>
              <a:t>به منظور تامین امنیت شغلی مشمولان این قانون در دوران استفاده ازمزایای آن ، دستگاههای اجرائی مشمول این قانون نمی تونند به صرف استفاده بانوان از مزایای کاهش ساعات کار ، آنان را اخراج کنند یا محل خدمت جغرافیایی آنها راتغییر دهند. هرگونه اخراج ، جابه جایی واستخدام جایگزین آنان ممنوع است .</a:t>
            </a:r>
            <a:endParaRPr lang="en-US" sz="2800" dirty="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1000100" y="1000108"/>
            <a:ext cx="7438803" cy="52937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algn="just"/>
            <a:r>
              <a:rPr lang="fa-IR" sz="2800" b="1" dirty="0" smtClean="0">
                <a:solidFill>
                  <a:srgbClr val="C00000"/>
                </a:solidFill>
              </a:rPr>
              <a:t>** </a:t>
            </a:r>
            <a:r>
              <a:rPr lang="fa-IR" sz="2800" b="1" dirty="0" smtClean="0"/>
              <a:t>میزان استفاده ازکاهش ساعت کاری یک ساعت در روز می باشد که نحوه استفاده از آن براساس فرم مربوطه تعیین می گردد.</a:t>
            </a:r>
          </a:p>
          <a:p>
            <a:pPr algn="just"/>
            <a:endParaRPr lang="en-US" sz="2800" dirty="0" smtClean="0"/>
          </a:p>
          <a:p>
            <a:pPr algn="just"/>
            <a:r>
              <a:rPr lang="fa-IR" sz="2800" b="1" dirty="0" smtClean="0">
                <a:solidFill>
                  <a:srgbClr val="C00000"/>
                </a:solidFill>
              </a:rPr>
              <a:t>** </a:t>
            </a:r>
            <a:r>
              <a:rPr lang="fa-IR" sz="2800" b="1" dirty="0" smtClean="0"/>
              <a:t>امکان تجمیع ساعات کاهش کار واستفاده بیشتر ازساعت تعیین شده ممنوع است.</a:t>
            </a:r>
          </a:p>
          <a:p>
            <a:pPr algn="just"/>
            <a:endParaRPr lang="en-US" sz="2800" dirty="0" smtClean="0"/>
          </a:p>
          <a:p>
            <a:pPr algn="just"/>
            <a:r>
              <a:rPr lang="fa-IR" sz="2800" b="1" dirty="0" smtClean="0">
                <a:solidFill>
                  <a:srgbClr val="C00000"/>
                </a:solidFill>
              </a:rPr>
              <a:t>** </a:t>
            </a:r>
            <a:r>
              <a:rPr lang="fa-IR" sz="2800" b="1" dirty="0" smtClean="0"/>
              <a:t>چنانچه در گواهی های مربوط به معلولیت ازکلمه شدید استفاده شده باشد می توان آن را جزء مدارک قابل پذیرش اخذ نمود در غیر اینصورت اخذ گواهی جدید الزامی است .</a:t>
            </a:r>
            <a:endParaRPr lang="en-US" sz="2800" dirty="0" smtClean="0"/>
          </a:p>
          <a:p>
            <a:endParaRPr lang="fa-IR" sz="3000" b="1" dirty="0" smtClean="0">
              <a:solidFill>
                <a:srgbClr val="0070C0"/>
              </a:solidFill>
              <a:latin typeface="Calibri" pitchFamily="34" charset="0"/>
              <a:ea typeface="Calibri" pitchFamily="34" charset="0"/>
              <a:cs typeface="B Titr" pitchFamily="2" charset="-78"/>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1000100" y="500042"/>
            <a:ext cx="7438803" cy="43088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endParaRPr lang="fa-IR" sz="3000" b="1" dirty="0" smtClean="0">
              <a:solidFill>
                <a:srgbClr val="0070C0"/>
              </a:solidFill>
              <a:latin typeface="Calibri" pitchFamily="34" charset="0"/>
              <a:ea typeface="Calibri" pitchFamily="34" charset="0"/>
              <a:cs typeface="B Titr" pitchFamily="2" charset="-78"/>
            </a:endParaRPr>
          </a:p>
          <a:p>
            <a:pPr lvl="0" algn="just" fontAlgn="base">
              <a:lnSpc>
                <a:spcPct val="150000"/>
              </a:lnSpc>
              <a:spcBef>
                <a:spcPct val="0"/>
              </a:spcBef>
              <a:spcAft>
                <a:spcPct val="0"/>
              </a:spcAft>
            </a:pPr>
            <a:r>
              <a:rPr lang="fa-IR" sz="3200" b="1" dirty="0" smtClean="0">
                <a:solidFill>
                  <a:srgbClr val="C00000"/>
                </a:solidFill>
              </a:rPr>
              <a:t>(اضافه کار-19) </a:t>
            </a:r>
            <a:r>
              <a:rPr lang="fa-IR" sz="2800" b="1" dirty="0" smtClean="0"/>
              <a:t>برابرنامه شماره 209/1533/د تاریخ 98/3/7 وبراساس مواد 27 و 28 قانون حمایت ازحقوق معلولان مورخ 97/2/1 موضوع کسرساعت کارهفتگی شاغلان دارای معلولیت شدید از ده ساعت کاهش ساعات کار هفتگی بهره مند گردند.</a:t>
            </a:r>
            <a:endParaRPr kumimoji="0" lang="fa-IR" sz="2800" b="0" i="0" u="none" strike="noStrike" cap="none" normalizeH="0" baseline="0" dirty="0" smtClean="0">
              <a:ln>
                <a:noFill/>
              </a:ln>
              <a:solidFill>
                <a:schemeClr val="tx1"/>
              </a:solidFill>
              <a:effectLst/>
              <a:latin typeface="Arial" pitchFamily="34" charset="0"/>
              <a:cs typeface="B Nazanin" pitchFamily="2" charset="-78"/>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1071538" y="357166"/>
            <a:ext cx="7438803" cy="55399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r>
              <a:rPr lang="fa-IR" sz="3200" b="1" dirty="0" smtClean="0">
                <a:solidFill>
                  <a:srgbClr val="C00000"/>
                </a:solidFill>
              </a:rPr>
              <a:t>مشمولین منطقه عملیاتی ونوارمرزی:</a:t>
            </a:r>
          </a:p>
          <a:p>
            <a:pPr lvl="0"/>
            <a:r>
              <a:rPr lang="fa-IR" sz="2400" b="1" dirty="0" smtClean="0"/>
              <a:t>شبکه بهداشت ودرمان شهرستان پاوه</a:t>
            </a:r>
            <a:endParaRPr lang="en-US" sz="2400" dirty="0" smtClean="0"/>
          </a:p>
          <a:p>
            <a:pPr lvl="0"/>
            <a:r>
              <a:rPr lang="fa-IR" sz="2400" b="1" dirty="0" smtClean="0"/>
              <a:t>شبکه بهداشت ودرمان شهرستان جوانرود</a:t>
            </a:r>
            <a:endParaRPr lang="en-US" sz="2400" dirty="0" smtClean="0"/>
          </a:p>
          <a:p>
            <a:pPr lvl="0"/>
            <a:r>
              <a:rPr lang="fa-IR" sz="2400" b="1" dirty="0" smtClean="0"/>
              <a:t>شبکه بهداشت ودرمان شهرستان ثلاث باباجانی</a:t>
            </a:r>
            <a:endParaRPr lang="en-US" sz="2400" dirty="0" smtClean="0"/>
          </a:p>
          <a:p>
            <a:pPr lvl="0"/>
            <a:r>
              <a:rPr lang="fa-IR" sz="2400" b="1" dirty="0" smtClean="0"/>
              <a:t>شبکه بهداشت ودرمان شهرستان سرپل ذهاب</a:t>
            </a:r>
            <a:endParaRPr lang="en-US" sz="2400" dirty="0" smtClean="0"/>
          </a:p>
          <a:p>
            <a:pPr lvl="0"/>
            <a:r>
              <a:rPr lang="fa-IR" sz="2400" b="1" dirty="0" smtClean="0"/>
              <a:t>شبکه بهداشت ودرمان شهرستان قصرشیرین</a:t>
            </a:r>
            <a:endParaRPr lang="en-US" sz="2400" dirty="0" smtClean="0"/>
          </a:p>
          <a:p>
            <a:pPr lvl="0"/>
            <a:r>
              <a:rPr lang="fa-IR" sz="2400" b="1" dirty="0" smtClean="0"/>
              <a:t>شبکه بهداشت ودرمان شهرستان گیلانغرب</a:t>
            </a:r>
            <a:endParaRPr lang="en-US" sz="2400" dirty="0" smtClean="0"/>
          </a:p>
          <a:p>
            <a:pPr lvl="0"/>
            <a:r>
              <a:rPr lang="fa-IR" sz="2400" b="1" dirty="0" smtClean="0"/>
              <a:t>شبکه بهداشت ودرمان شهرستان دالاهو</a:t>
            </a:r>
            <a:endParaRPr lang="en-US" sz="2400" dirty="0" smtClean="0"/>
          </a:p>
          <a:p>
            <a:pPr lvl="0"/>
            <a:r>
              <a:rPr lang="fa-IR" sz="2400" b="1" dirty="0" smtClean="0"/>
              <a:t>شبکه بهداشت ودرمان شهرستان اسلام آبادغرب</a:t>
            </a:r>
            <a:endParaRPr lang="en-US" sz="2400" dirty="0" smtClean="0"/>
          </a:p>
          <a:p>
            <a:pPr lvl="0"/>
            <a:r>
              <a:rPr lang="fa-IR" sz="2400" b="1" dirty="0" smtClean="0"/>
              <a:t>شبکه بهداشت ودرمان شهرستان روانسر</a:t>
            </a:r>
            <a:endParaRPr lang="en-US" sz="2400" dirty="0" smtClean="0"/>
          </a:p>
          <a:p>
            <a:pPr lvl="0"/>
            <a:r>
              <a:rPr lang="fa-IR" sz="2400" b="1" dirty="0" smtClean="0"/>
              <a:t>کرمانشاه( بخش مرکزی وکوزران) تاکنون جهت  عملیاتی بودن بخش ماهیدشت دستورالعملی به این دانشگاه ارسال نگردیده است.</a:t>
            </a:r>
            <a:endParaRPr lang="en-US" sz="2400" dirty="0" smtClean="0"/>
          </a:p>
          <a:p>
            <a:endParaRPr lang="fa-IR" sz="3000" b="1" dirty="0" smtClean="0">
              <a:solidFill>
                <a:srgbClr val="0070C0"/>
              </a:solidFill>
              <a:latin typeface="Calibri" pitchFamily="34" charset="0"/>
              <a:ea typeface="Calibri" pitchFamily="34" charset="0"/>
              <a:cs typeface="B Titr" pitchFamily="2" charset="-78"/>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1000100" y="500042"/>
            <a:ext cx="7438803" cy="51090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algn="just"/>
            <a:endParaRPr lang="fa-IR" sz="3200" b="1" dirty="0" smtClean="0"/>
          </a:p>
          <a:p>
            <a:pPr algn="just"/>
            <a:r>
              <a:rPr lang="fa-IR" sz="3200" b="1" dirty="0" smtClean="0">
                <a:solidFill>
                  <a:srgbClr val="C00000"/>
                </a:solidFill>
              </a:rPr>
              <a:t>(نوارمرزی -5) </a:t>
            </a:r>
            <a:r>
              <a:rPr lang="fa-IR" sz="2800" b="1" dirty="0" smtClean="0"/>
              <a:t>ازتاریخ 96/1/1 کارکنان رسمی لیسانس وپائین تر از 20 درصد وفوق لیسانس وبالاتر از 25 درصد بدی آب وهوا ومحرومیت ازتسهیلات برخوردار می گردند وکارکنان قراردادی نیز بر اساس مدرک تحصیلی از امتیازات در نظر گرفته شده ضربدر ضریب ریالی سال برخوردار می گردند.</a:t>
            </a:r>
            <a:endParaRPr lang="en-US" sz="2800" dirty="0" smtClean="0"/>
          </a:p>
          <a:p>
            <a:endParaRPr lang="en-US" sz="3200" dirty="0" smtClean="0"/>
          </a:p>
          <a:p>
            <a:endParaRPr kumimoji="0" lang="fa-IR" sz="3200" b="1" i="0" u="none" strike="noStrike" cap="none" normalizeH="0" baseline="0" dirty="0" smtClean="0">
              <a:ln>
                <a:noFill/>
              </a:ln>
              <a:solidFill>
                <a:srgbClr val="0070C0"/>
              </a:solidFill>
              <a:effectLst/>
              <a:latin typeface="Calibri" pitchFamily="34" charset="0"/>
              <a:ea typeface="Calibri" pitchFamily="34" charset="0"/>
              <a:cs typeface="B Nazanin" pitchFamily="2" charset="-78"/>
            </a:endParaRPr>
          </a:p>
          <a:p>
            <a:pPr marL="0" marR="0" lvl="0" indent="0" algn="just" defTabSz="914400" rtl="1" eaLnBrk="1" fontAlgn="base" latinLnBrk="0" hangingPunct="1">
              <a:lnSpc>
                <a:spcPct val="100000"/>
              </a:lnSpc>
              <a:spcBef>
                <a:spcPct val="0"/>
              </a:spcBef>
              <a:spcAft>
                <a:spcPct val="0"/>
              </a:spcAft>
              <a:buClrTx/>
              <a:buSzTx/>
              <a:buFontTx/>
              <a:buNone/>
              <a:tabLst/>
            </a:pPr>
            <a:endParaRPr kumimoji="0" lang="fa-IR" sz="3000" b="0" i="0" u="none" strike="noStrike" cap="none" normalizeH="0" baseline="0" dirty="0" smtClean="0">
              <a:ln>
                <a:noFill/>
              </a:ln>
              <a:solidFill>
                <a:schemeClr val="tx1"/>
              </a:solidFill>
              <a:effectLst/>
              <a:latin typeface="Arial" pitchFamily="34" charset="0"/>
              <a:cs typeface="B Nazanin" pitchFamily="2" charset="-78"/>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750</TotalTime>
  <Words>3309</Words>
  <Application>Microsoft Office PowerPoint</Application>
  <PresentationFormat>On-screen Show (4:3)</PresentationFormat>
  <Paragraphs>225</Paragraphs>
  <Slides>43</Slides>
  <Notes>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گزارش عملکرد  مدیریت برنامه ریزی ، بودجه و پایش عملکرد اسفند 1395</dc:title>
  <dc:creator>RAYANTAK</dc:creator>
  <cp:lastModifiedBy>edari-asvar</cp:lastModifiedBy>
  <cp:revision>211</cp:revision>
  <dcterms:created xsi:type="dcterms:W3CDTF">2017-03-13T20:27:54Z</dcterms:created>
  <dcterms:modified xsi:type="dcterms:W3CDTF">2019-11-26T07:19:28Z</dcterms:modified>
</cp:coreProperties>
</file>