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4"/>
  </p:notesMasterIdLst>
  <p:sldIdLst>
    <p:sldId id="263" r:id="rId2"/>
    <p:sldId id="292" r:id="rId3"/>
    <p:sldId id="295" r:id="rId4"/>
    <p:sldId id="309" r:id="rId5"/>
    <p:sldId id="298" r:id="rId6"/>
    <p:sldId id="299" r:id="rId7"/>
    <p:sldId id="300" r:id="rId8"/>
    <p:sldId id="301" r:id="rId9"/>
    <p:sldId id="302" r:id="rId10"/>
    <p:sldId id="303" r:id="rId11"/>
    <p:sldId id="304" r:id="rId12"/>
    <p:sldId id="305" r:id="rId13"/>
    <p:sldId id="306" r:id="rId14"/>
    <p:sldId id="311" r:id="rId15"/>
    <p:sldId id="312" r:id="rId16"/>
    <p:sldId id="313" r:id="rId17"/>
    <p:sldId id="314" r:id="rId18"/>
    <p:sldId id="315" r:id="rId19"/>
    <p:sldId id="316" r:id="rId20"/>
    <p:sldId id="317"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40" r:id="rId41"/>
    <p:sldId id="341" r:id="rId42"/>
    <p:sldId id="294" r:id="rId4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516"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4A9EC2-4907-40F2-9F64-E7FC48C1E0AC}" type="datetimeFigureOut">
              <a:rPr lang="fa-IR" smtClean="0"/>
              <a:pPr/>
              <a:t>03/29/1441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501A2E-B455-48F4-B7D5-B5997AE2D1F1}"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3</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21</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1501A2E-B455-48F4-B7D5-B5997AE2D1F1}" type="slidenum">
              <a:rPr lang="fa-IR" smtClean="0"/>
              <a:pPr/>
              <a:t>23</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2277D9-44BE-4E8B-BE5D-DB4966BDD94A}" type="datetimeFigureOut">
              <a:rPr lang="fa-IR" smtClean="0"/>
              <a:pPr/>
              <a:t>03/29/1441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9073F91-83F0-49FB-B23C-7CF720FB83B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2277D9-44BE-4E8B-BE5D-DB4966BDD94A}" type="datetimeFigureOut">
              <a:rPr lang="fa-IR" smtClean="0"/>
              <a:pPr/>
              <a:t>03/29/1441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73F91-83F0-49FB-B23C-7CF720FB83B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39951" y="3634029"/>
            <a:ext cx="5009057" cy="32368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7624" y="168429"/>
            <a:ext cx="6696744"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 xmlns:p14="http://schemas.microsoft.com/office/powerpoint/2010/main" val="391430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500042"/>
            <a:ext cx="7438803"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endParaRPr lang="fa-IR" sz="3000" b="1" dirty="0" smtClean="0">
              <a:solidFill>
                <a:srgbClr val="0070C0"/>
              </a:solidFill>
              <a:latin typeface="Calibri" pitchFamily="34" charset="0"/>
              <a:ea typeface="Calibri" pitchFamily="34" charset="0"/>
              <a:cs typeface="B Titr" pitchFamily="2" charset="-78"/>
            </a:endParaRPr>
          </a:p>
          <a:p>
            <a:pPr algn="just"/>
            <a:r>
              <a:rPr lang="fa-IR" sz="2800" dirty="0" smtClean="0">
                <a:solidFill>
                  <a:srgbClr val="C00000"/>
                </a:solidFill>
                <a:latin typeface="Arial" pitchFamily="34" charset="0"/>
                <a:cs typeface="B Titr" pitchFamily="2" charset="-78"/>
              </a:rPr>
              <a:t> </a:t>
            </a:r>
            <a:r>
              <a:rPr lang="fa-IR" sz="2800" dirty="0" smtClean="0">
                <a:solidFill>
                  <a:srgbClr val="C00000"/>
                </a:solidFill>
                <a:cs typeface="B Titr" pitchFamily="2" charset="-78"/>
              </a:rPr>
              <a:t>تبصره 1: </a:t>
            </a:r>
            <a:r>
              <a:rPr lang="fa-IR" sz="2800" dirty="0" smtClean="0"/>
              <a:t>موسسه موظف است ترتیبی اتخاذ نماید تا امکان استفاده کارمندان ازمرخصی استحقاقی سالیانه به میزان استحقاق در زمان مناسب وحداکثر تا پایان همان سال فراهم گردد وبا درخواست آنان در این زمینه موافقت نماید.</a:t>
            </a:r>
            <a:endParaRPr lang="en-US" sz="2800" dirty="0" smtClean="0"/>
          </a:p>
          <a:p>
            <a:r>
              <a:rPr lang="fa-IR" sz="2800" b="1" dirty="0" smtClean="0">
                <a:solidFill>
                  <a:srgbClr val="C00000"/>
                </a:solidFill>
                <a:cs typeface="B Titr" pitchFamily="2" charset="-78"/>
              </a:rPr>
              <a:t>تبصره 3: </a:t>
            </a:r>
            <a:r>
              <a:rPr lang="fa-IR" sz="2800" dirty="0" smtClean="0"/>
              <a:t>انصراف از مرخصی استحقاقی تحصیل شده با اعلام کارمند وموافقت مسئول واحد امکان پذیر می باشد.</a:t>
            </a:r>
            <a:endParaRPr lang="en-US" sz="2800" dirty="0" smtClean="0"/>
          </a:p>
          <a:p>
            <a:pPr algn="just"/>
            <a:r>
              <a:rPr lang="fa-IR" sz="2600" dirty="0" smtClean="0">
                <a:solidFill>
                  <a:srgbClr val="C00000"/>
                </a:solidFill>
                <a:cs typeface="B Titr" pitchFamily="2" charset="-78"/>
              </a:rPr>
              <a:t>  ماده 5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dirty="0" smtClean="0"/>
              <a:t>استفاده ازمرخصی استحقاقی در ایام خدمت نیمه وقت طبق مقررات مربوطه به کارمندان تمام وقت می باشد. </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3"/>
            <a:ext cx="7438803"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600" b="1" dirty="0" smtClean="0">
                <a:solidFill>
                  <a:srgbClr val="C00000"/>
                </a:solidFill>
                <a:cs typeface="B Titr" pitchFamily="2" charset="-78"/>
              </a:rPr>
              <a:t>ماده 6 دستورالعمل مرخصی های استحقاقی، استعلاجی ومراقبت، شیردهی وبدون حقوق:</a:t>
            </a:r>
            <a:endParaRPr lang="en-US" sz="2600" b="1" dirty="0" smtClean="0">
              <a:solidFill>
                <a:srgbClr val="C00000"/>
              </a:solidFill>
              <a:cs typeface="B Titr" pitchFamily="2" charset="-78"/>
            </a:endParaRPr>
          </a:p>
          <a:p>
            <a:pPr algn="just"/>
            <a:r>
              <a:rPr lang="fa-IR" sz="2800" b="1" dirty="0" smtClean="0">
                <a:cs typeface="B Nazanin" pitchFamily="2" charset="-78"/>
              </a:rPr>
              <a:t>کارمندی که درحال مرخصی استحقاقی است می تواند تقاضا کند مرخصی اوتمدید شود و در صورت موافقت مسئول مربوطه تاریخ شروع مرخصی اخیر بلافاصله بعد از انقضای مرخصی قبلی خواهد بود.</a:t>
            </a:r>
          </a:p>
          <a:p>
            <a:pPr algn="just"/>
            <a:r>
              <a:rPr lang="fa-IR" sz="2600" b="1" dirty="0" smtClean="0">
                <a:solidFill>
                  <a:srgbClr val="C00000"/>
                </a:solidFill>
                <a:cs typeface="B Titr" pitchFamily="2" charset="-78"/>
              </a:rPr>
              <a:t>ماده 9 دستورالعمل مرخصی های استحقاقی، استعلاجی ومراقبت، شیردهی وبدون حقوق:</a:t>
            </a:r>
            <a:endParaRPr lang="en-US" sz="2600" b="1" dirty="0" smtClean="0">
              <a:solidFill>
                <a:srgbClr val="C00000"/>
              </a:solidFill>
              <a:cs typeface="B Titr" pitchFamily="2" charset="-78"/>
            </a:endParaRPr>
          </a:p>
          <a:p>
            <a:pPr algn="just"/>
            <a:r>
              <a:rPr lang="fa-IR" sz="2800" b="1" dirty="0" smtClean="0">
                <a:cs typeface="B Nazanin" pitchFamily="2" charset="-78"/>
              </a:rPr>
              <a:t>با کارمندی که در حال استفاده از مرخصی استحقاقی بیمار شود مطابق مقررات مرخصی استعلاجی مندرج در آیین نامه اداری واستخدامی اعضاء غیرهیات علمی واین دستورالعمل رفتار خواهد شد ومرخصی استحقاقی استفاده نشده وی برگشت داده می شود.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500042"/>
            <a:ext cx="785818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dirty="0" smtClean="0">
                <a:solidFill>
                  <a:srgbClr val="C00000"/>
                </a:solidFill>
                <a:cs typeface="B Titr" pitchFamily="2" charset="-78"/>
              </a:rPr>
              <a:t>ماده 10 دستورالعمل مرخصی های استحقاقی، استعلاجی ومراقبت، شیردهی وبدون حقوق:</a:t>
            </a:r>
            <a:endParaRPr lang="en-US" sz="2800" dirty="0" smtClean="0">
              <a:solidFill>
                <a:srgbClr val="C00000"/>
              </a:solidFill>
              <a:cs typeface="B Titr" pitchFamily="2" charset="-78"/>
            </a:endParaRPr>
          </a:p>
          <a:p>
            <a:pPr algn="just"/>
            <a:r>
              <a:rPr lang="fa-IR" sz="3200" dirty="0" smtClean="0"/>
              <a:t> به مرخصی استعلاجی که ازچهار ماه تجاوز نماید نسبت به مدت زاید برچهار ماه وبه دوران مرخصی بدون حقوق وآمادگی به خدمت ، تعلیق ، برکناری ازخدمت ، انفصال ، خدمت زیرپرچم وغیبت مرخصی استحقاقی تعلق نمی گیرد.</a:t>
            </a:r>
            <a:endParaRPr lang="en-US" sz="3200" dirty="0" smtClean="0"/>
          </a:p>
          <a:p>
            <a:pPr algn="just"/>
            <a:r>
              <a:rPr lang="fa-IR" sz="2800" dirty="0" smtClean="0">
                <a:solidFill>
                  <a:srgbClr val="C00000"/>
                </a:solidFill>
                <a:cs typeface="B Titr" pitchFamily="2" charset="-78"/>
              </a:rPr>
              <a:t>تبصره: </a:t>
            </a:r>
            <a:r>
              <a:rPr lang="fa-IR" sz="3200" dirty="0" smtClean="0"/>
              <a:t>مرخصی زایمان مشمول محدودیت مندرج در این ماده نخواهد بود.</a:t>
            </a:r>
          </a:p>
          <a:p>
            <a:pPr algn="just"/>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85728"/>
            <a:ext cx="785818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600" dirty="0" smtClean="0">
                <a:solidFill>
                  <a:srgbClr val="C00000"/>
                </a:solidFill>
                <a:cs typeface="B Titr" pitchFamily="2" charset="-78"/>
              </a:rPr>
              <a:t>ماده 11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حفظ پست سازمانی کارمندی که درحال استفاده ازمرخصی استحقاقی است الزامی می باشد و در این مدت مسئول مربوطه وظایف او را به کارمندان دیگر محول می کند.</a:t>
            </a:r>
          </a:p>
          <a:p>
            <a:pPr algn="just"/>
            <a:endParaRPr lang="fa-IR" sz="2800" dirty="0" smtClean="0"/>
          </a:p>
          <a:p>
            <a:pPr algn="just"/>
            <a:r>
              <a:rPr lang="fa-IR" sz="2600" dirty="0" smtClean="0">
                <a:solidFill>
                  <a:srgbClr val="C00000"/>
                </a:solidFill>
                <a:cs typeface="B Titr" pitchFamily="2" charset="-78"/>
              </a:rPr>
              <a:t>ماده 12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کارگزینی موسسه مکلف است نسبت به اعلام مانده ذخیره استحقاقی سالیانه کارمندان حداکثر تا پایان اردیبهشت ماه سال بعد اقدام نماید.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642918"/>
            <a:ext cx="785818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600" dirty="0" smtClean="0">
                <a:solidFill>
                  <a:srgbClr val="C00000"/>
                </a:solidFill>
                <a:cs typeface="B Titr" pitchFamily="2" charset="-78"/>
              </a:rPr>
              <a:t>تبصره 2 ماده 13دستورالعمل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در صورت استخدام یا تبدیل وضعیت استخدامی کارمندان مشمول قرارداد کارمعین به وضعیت پیمانی مرخصی های استحقاقی ذخیره شده کماکان قابل ذخیره خواهد بود.</a:t>
            </a:r>
          </a:p>
          <a:p>
            <a:pPr algn="just"/>
            <a:endParaRPr lang="fa-IR" sz="2800" b="1" dirty="0" smtClean="0">
              <a:cs typeface="B Nazanin" pitchFamily="2" charset="-78"/>
            </a:endParaRPr>
          </a:p>
          <a:p>
            <a:pPr algn="just"/>
            <a:r>
              <a:rPr lang="fa-IR" sz="2600" dirty="0" smtClean="0">
                <a:solidFill>
                  <a:srgbClr val="C00000"/>
                </a:solidFill>
                <a:cs typeface="B Titr" pitchFamily="2" charset="-78"/>
              </a:rPr>
              <a:t>ماده 14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در صورتی که مشمولین قانون خدمت پزشکان وپیراپزشکان درحین انجام طرح به خدمت پیمانی موسسه پذیرفته شوند، مدت مرخصی استحقاقی استفاده نشده آنان قابل ذخیره خواهد بود.</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14290"/>
            <a:ext cx="785818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2600" b="1" dirty="0" smtClean="0">
                <a:solidFill>
                  <a:srgbClr val="C00000"/>
                </a:solidFill>
                <a:cs typeface="B Titr" pitchFamily="2" charset="-78"/>
              </a:rPr>
              <a:t>ماده 73 آئین نامه اداری واستخدامی کارکنان غیرهیات علمی:</a:t>
            </a:r>
            <a:endParaRPr lang="en-US" sz="2600" b="1" dirty="0" smtClean="0">
              <a:solidFill>
                <a:srgbClr val="C00000"/>
              </a:solidFill>
              <a:cs typeface="B Titr" pitchFamily="2" charset="-78"/>
            </a:endParaRPr>
          </a:p>
          <a:p>
            <a:pPr algn="just"/>
            <a:r>
              <a:rPr lang="fa-IR" sz="2800" b="1" dirty="0" smtClean="0">
                <a:cs typeface="B Nazanin" pitchFamily="2" charset="-78"/>
              </a:rPr>
              <a:t>بازخریدمرخصی استحقاقی ذخیره شده با درخواست کارمند در طول هر دوره ده ساله خدمتی ، فقط برای یک بار در هر دوره و در صورت وجود اعتبار وپس از تصویب در هیات رئیسه موسسه بلامانع می باشد.</a:t>
            </a:r>
            <a:endParaRPr lang="en-US" sz="2800" b="1" dirty="0" smtClean="0">
              <a:cs typeface="B Nazanin" pitchFamily="2" charset="-78"/>
            </a:endParaRPr>
          </a:p>
          <a:p>
            <a:pPr algn="just"/>
            <a:r>
              <a:rPr lang="fa-IR" sz="2800" b="1" dirty="0" smtClean="0">
                <a:cs typeface="B Nazanin" pitchFamily="2" charset="-78"/>
              </a:rPr>
              <a:t>موسسه موظف است مرخصی بازخرید شده را از مجموع ذخیره مرخصی استحقاقی کارمندان کسر نماید.</a:t>
            </a:r>
            <a:endParaRPr lang="en-US" sz="2800" b="1" dirty="0" smtClean="0">
              <a:cs typeface="B Nazanin" pitchFamily="2" charset="-78"/>
            </a:endParaRPr>
          </a:p>
          <a:p>
            <a:r>
              <a:rPr lang="fa-IR" sz="2600" b="1" dirty="0" smtClean="0">
                <a:solidFill>
                  <a:srgbClr val="C00000"/>
                </a:solidFill>
                <a:cs typeface="B Titr" pitchFamily="2" charset="-78"/>
              </a:rPr>
              <a:t>ماده 76 آئین نامه ادای واستخدامی کارکنان غیرهیات علمی :</a:t>
            </a:r>
            <a:endParaRPr lang="en-US" sz="2600" b="1" dirty="0" smtClean="0">
              <a:solidFill>
                <a:srgbClr val="C00000"/>
              </a:solidFill>
              <a:cs typeface="B Titr" pitchFamily="2" charset="-78"/>
            </a:endParaRPr>
          </a:p>
          <a:p>
            <a:pPr algn="just"/>
            <a:r>
              <a:rPr lang="fa-IR" sz="2800" b="1" dirty="0" smtClean="0">
                <a:cs typeface="B Nazanin" pitchFamily="2" charset="-78"/>
              </a:rPr>
              <a:t>کارمندان موسسه می توانند از مرخصی کمتر از یک روز که جزیی از مرخصی استحقاقی می باشد، استفاده کنند. حداکثر مرخصی </a:t>
            </a:r>
            <a:r>
              <a:rPr lang="fa-IR" sz="2800" b="1" dirty="0" smtClean="0">
                <a:cs typeface="B Nazanin" pitchFamily="2" charset="-78"/>
              </a:rPr>
              <a:t>ساعتی </a:t>
            </a:r>
            <a:r>
              <a:rPr lang="fa-IR" sz="2800" b="1" dirty="0" smtClean="0">
                <a:cs typeface="B Nazanin" pitchFamily="2" charset="-78"/>
              </a:rPr>
              <a:t>به میزان نصف ساعت کاری روزانه است. در صورت استفاده بیش از مدت ذکر شده ، یک روز مرخصی استحقاقی محاسبه می شود.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857232"/>
            <a:ext cx="785818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600" dirty="0" smtClean="0">
                <a:solidFill>
                  <a:srgbClr val="C00000"/>
                </a:solidFill>
                <a:cs typeface="B Titr" pitchFamily="2" charset="-78"/>
              </a:rPr>
              <a:t>ماده 7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مرخصی کمتر از یک روز جزیی از مرخصی </a:t>
            </a:r>
            <a:r>
              <a:rPr lang="fa-IR" sz="2800" b="1" dirty="0" smtClean="0">
                <a:cs typeface="B Nazanin" pitchFamily="2" charset="-78"/>
              </a:rPr>
              <a:t>استحقاقی </a:t>
            </a:r>
            <a:r>
              <a:rPr lang="fa-IR" sz="2800" b="1" dirty="0" smtClean="0">
                <a:cs typeface="B Nazanin" pitchFamily="2" charset="-78"/>
              </a:rPr>
              <a:t>محسوب می شود وحداکثر مدت استفاده از مرخصی موضوع این ماده از دوازده روز در یک سال تقویمی تجاوز نخواهد کرد.</a:t>
            </a:r>
          </a:p>
          <a:p>
            <a:pPr algn="just"/>
            <a:endParaRPr lang="en-US" sz="2800" b="1" dirty="0" smtClean="0">
              <a:cs typeface="B Nazanin" pitchFamily="2" charset="-78"/>
            </a:endParaRPr>
          </a:p>
          <a:p>
            <a:r>
              <a:rPr lang="fa-IR" sz="2600" dirty="0" smtClean="0">
                <a:solidFill>
                  <a:srgbClr val="C00000"/>
                </a:solidFill>
                <a:cs typeface="B Titr" pitchFamily="2" charset="-78"/>
              </a:rPr>
              <a:t>ماده 79 آئین نامه اداری واستخدامی کارکنان غیرهیات علمی :</a:t>
            </a:r>
            <a:endParaRPr lang="en-US" sz="2600" dirty="0" smtClean="0">
              <a:solidFill>
                <a:srgbClr val="C00000"/>
              </a:solidFill>
              <a:cs typeface="B Titr" pitchFamily="2" charset="-78"/>
            </a:endParaRPr>
          </a:p>
          <a:p>
            <a:pPr algn="just"/>
            <a:r>
              <a:rPr lang="fa-IR" sz="2800" b="1" dirty="0" smtClean="0">
                <a:cs typeface="B Nazanin" pitchFamily="2" charset="-78"/>
              </a:rPr>
              <a:t>کارمندان موسسه در صورت ابتلاء به بیماری که مانع از انجام خدمت شود تا سه روز با گواهی پزشک معالج وتایید پزشک معتمد موسسه ومازاد بر سه روز تا سقف چهار ماه با تاییدشورای پزشکی ، می توانند از مرخصی استعلاجی استفاده نمایند.</a:t>
            </a:r>
            <a:endParaRPr lang="en-US" sz="2800" b="1" dirty="0" smtClean="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857232"/>
            <a:ext cx="78581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solidFill>
                  <a:srgbClr val="C00000"/>
                </a:solidFill>
                <a:cs typeface="B Titr" pitchFamily="2" charset="-78"/>
              </a:rPr>
              <a:t>تبصره:</a:t>
            </a:r>
            <a:r>
              <a:rPr lang="fa-IR" sz="3200" b="1" dirty="0" smtClean="0">
                <a:cs typeface="B Nazanin" pitchFamily="2" charset="-78"/>
              </a:rPr>
              <a:t>درصورت نیاز به استفاده بیش ازچهار ماه ، تایید مجدد شورای پزشکی الزامی است.</a:t>
            </a:r>
          </a:p>
          <a:p>
            <a:endParaRPr lang="en-US" sz="3200" dirty="0" smtClean="0"/>
          </a:p>
          <a:p>
            <a:r>
              <a:rPr lang="fa-IR" sz="2800" dirty="0" smtClean="0">
                <a:solidFill>
                  <a:srgbClr val="C00000"/>
                </a:solidFill>
                <a:cs typeface="B Titr" pitchFamily="2" charset="-78"/>
              </a:rPr>
              <a:t>ماده 80 آئین نامه اداری واستخدامی کارکنان غیرهیات علمی:</a:t>
            </a:r>
            <a:endParaRPr lang="en-US" sz="2800" dirty="0" smtClean="0">
              <a:solidFill>
                <a:srgbClr val="C00000"/>
              </a:solidFill>
              <a:cs typeface="B Titr" pitchFamily="2" charset="-78"/>
            </a:endParaRPr>
          </a:p>
          <a:p>
            <a:pPr algn="just"/>
            <a:r>
              <a:rPr lang="fa-IR" sz="2800" b="1" dirty="0" smtClean="0">
                <a:cs typeface="B Nazanin" pitchFamily="2" charset="-78"/>
              </a:rPr>
              <a:t>حداکثر مدت استفاده ازمرخصی استعلاجی در طول یک سال تقویمی چهار ماه خواهد بود. در صورت نیاز به استفاده بیشتر از مرخصی استعلاجی ، به تشخیص شورای پزشکی موسسه ازمحدودیت زمانی مذکور مستثنی می باشد.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000108"/>
            <a:ext cx="78581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dirty="0" smtClean="0">
                <a:solidFill>
                  <a:srgbClr val="C00000"/>
                </a:solidFill>
                <a:cs typeface="B Titr" pitchFamily="2" charset="-78"/>
              </a:rPr>
              <a:t>ماده 81 آئین نامه اداری واستخدامی کارکنان غیرهیات علمی:</a:t>
            </a:r>
          </a:p>
          <a:p>
            <a:endParaRPr lang="en-US" sz="2800" dirty="0" smtClean="0">
              <a:solidFill>
                <a:srgbClr val="C00000"/>
              </a:solidFill>
              <a:cs typeface="B Titr" pitchFamily="2" charset="-78"/>
            </a:endParaRPr>
          </a:p>
          <a:p>
            <a:pPr algn="just"/>
            <a:r>
              <a:rPr lang="fa-IR" sz="2800" b="1" dirty="0" smtClean="0">
                <a:cs typeface="B Nazanin" pitchFamily="2" charset="-78"/>
              </a:rPr>
              <a:t>حقوق ومزایای کارمند در ایام مرخصی استعلاجی تا بهبودی کامل یا از کارافتادگی کلی حداکثر به مدت یک سال به میزان حقوق ثابت وفوق العاده های مستمر که حسب مورد به کارمند داده شده است ، قابل پرداخت می باشد.</a:t>
            </a:r>
          </a:p>
          <a:p>
            <a:pPr algn="just"/>
            <a:r>
              <a:rPr lang="fa-IR" sz="2800" b="1" dirty="0" smtClean="0">
                <a:cs typeface="B Nazanin" pitchFamily="2" charset="-78"/>
              </a:rPr>
              <a:t> برای مازاد بریک سال ، فقط حقوق ثابت ( مشتمل بر حق شغل ، حق شاغل ، فوق العاده مدیریت ) وتفاوت تطبیق قابل پرداخت خواهد بود.</a:t>
            </a:r>
            <a:endParaRPr lang="en-US" sz="2800" b="1" dirty="0" smtClean="0">
              <a:cs typeface="B Nazanin" pitchFamily="2" charset="-78"/>
            </a:endParaRPr>
          </a:p>
          <a:p>
            <a:pPr algn="just"/>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285728"/>
            <a:ext cx="785818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600" dirty="0" smtClean="0">
                <a:solidFill>
                  <a:srgbClr val="C00000"/>
                </a:solidFill>
                <a:cs typeface="B Titr" pitchFamily="2" charset="-78"/>
              </a:rPr>
              <a:t>ماده 22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نحوه محاسبه حقوق ومزایای کارمندان در ایام مرخصی استعلاجی به شرح زیر می باشد:</a:t>
            </a:r>
            <a:endParaRPr lang="en-US" sz="2800" b="1" dirty="0" smtClean="0">
              <a:cs typeface="B Nazanin" pitchFamily="2" charset="-78"/>
            </a:endParaRPr>
          </a:p>
          <a:p>
            <a:pPr algn="just"/>
            <a:r>
              <a:rPr lang="fa-IR" sz="2800" b="1" dirty="0" smtClean="0">
                <a:solidFill>
                  <a:srgbClr val="C00000"/>
                </a:solidFill>
                <a:cs typeface="B Nazanin" pitchFamily="2" charset="-78"/>
              </a:rPr>
              <a:t>الف:</a:t>
            </a:r>
            <a:r>
              <a:rPr lang="fa-IR" sz="2800" b="1" dirty="0" smtClean="0">
                <a:cs typeface="B Nazanin" pitchFamily="2" charset="-78"/>
              </a:rPr>
              <a:t>حقوق ومزایای کارمندان در صورت استفاده از مرخصی استعلاجی حداکثر به مدت یک سال به میزان حقوق ثابت ، تفاوت تطبیق ، فوق العاده های مستمر ، فوق العاده مناطق کمترتوسعه یافته وبدی آب وهوا وکمک هزینه های عائله مندی واولاد قابل پرداخت می باشد.</a:t>
            </a:r>
            <a:endParaRPr lang="en-US" sz="2800" b="1" dirty="0" smtClean="0">
              <a:cs typeface="B Nazanin" pitchFamily="2" charset="-78"/>
            </a:endParaRPr>
          </a:p>
          <a:p>
            <a:pPr algn="just"/>
            <a:r>
              <a:rPr lang="fa-IR" sz="2800" b="1" dirty="0" smtClean="0">
                <a:solidFill>
                  <a:srgbClr val="C00000"/>
                </a:solidFill>
                <a:cs typeface="B Nazanin" pitchFamily="2" charset="-78"/>
              </a:rPr>
              <a:t>ب:</a:t>
            </a:r>
            <a:r>
              <a:rPr lang="fa-IR" sz="2800" b="1" dirty="0" smtClean="0">
                <a:cs typeface="B Nazanin" pitchFamily="2" charset="-78"/>
              </a:rPr>
              <a:t>مرخصی استعلاجی صعب العلاج مازاد بر یک سال تابهبودی کامل یا از کارافتادگی کارمند فقط به میزان حقوق ثابت به اضافه تفاوت تطبیق ، فوق العاده ایثارگری وکمک هزینه های عائله مندی واولاد قابل پرداخت است.</a:t>
            </a:r>
            <a:endParaRPr lang="en-US" sz="28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2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3214678" y="2285992"/>
            <a:ext cx="5500726" cy="2723823"/>
          </a:xfrm>
          <a:prstGeom prst="rect">
            <a:avLst/>
          </a:prstGeom>
          <a:noFill/>
          <a:ln w="9525">
            <a:noFill/>
            <a:miter lim="800000"/>
            <a:headEnd/>
            <a:tailEnd/>
          </a:ln>
        </p:spPr>
        <p:txBody>
          <a:bodyPr wrap="square">
            <a:spAutoFit/>
          </a:bodyPr>
          <a:lstStyle/>
          <a:p>
            <a:pPr algn="ctr">
              <a:spcBef>
                <a:spcPct val="50000"/>
              </a:spcBef>
            </a:pPr>
            <a:r>
              <a:rPr lang="fa-IR" sz="3600" b="1" i="1" dirty="0" smtClean="0">
                <a:solidFill>
                  <a:srgbClr val="630D44"/>
                </a:solidFill>
                <a:cs typeface="B Titr" pitchFamily="2" charset="-78"/>
              </a:rPr>
              <a:t>کارگاه آموزشی</a:t>
            </a:r>
          </a:p>
          <a:p>
            <a:pPr algn="ctr">
              <a:spcBef>
                <a:spcPct val="50000"/>
              </a:spcBef>
            </a:pPr>
            <a:r>
              <a:rPr lang="fa-IR" sz="5400" b="1" i="1" dirty="0" smtClean="0">
                <a:solidFill>
                  <a:srgbClr val="C00000"/>
                </a:solidFill>
                <a:cs typeface="B Titr" pitchFamily="2" charset="-78"/>
              </a:rPr>
              <a:t> آشنایی باقوانین ومقررات مرخصی ها</a:t>
            </a:r>
            <a:endParaRPr lang="en-US" sz="5400" b="1" i="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214290"/>
            <a:ext cx="785818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dirty="0" smtClean="0">
                <a:solidFill>
                  <a:srgbClr val="C00000"/>
                </a:solidFill>
                <a:cs typeface="B Titr" pitchFamily="2" charset="-78"/>
              </a:rPr>
              <a:t>تبصره: </a:t>
            </a:r>
            <a:r>
              <a:rPr lang="fa-IR" sz="2800" b="1" dirty="0" smtClean="0">
                <a:cs typeface="B Nazanin" pitchFamily="2" charset="-78"/>
              </a:rPr>
              <a:t>تمدید مرخصی صعب العلاج در صورت تائید شورای پزشکی امکان پذیر می باشد.</a:t>
            </a:r>
          </a:p>
          <a:p>
            <a:pPr algn="just"/>
            <a:endParaRPr lang="en-US" sz="2800" dirty="0" smtClean="0"/>
          </a:p>
          <a:p>
            <a:pPr algn="just"/>
            <a:r>
              <a:rPr lang="fa-IR" sz="2800" b="1" dirty="0" smtClean="0">
                <a:solidFill>
                  <a:srgbClr val="C00000"/>
                </a:solidFill>
                <a:cs typeface="B Titr" pitchFamily="2" charset="-78"/>
              </a:rPr>
              <a:t>ج:</a:t>
            </a:r>
            <a:r>
              <a:rPr lang="fa-IR" sz="2800" b="1" dirty="0" smtClean="0">
                <a:cs typeface="B Nazanin" pitchFamily="2" charset="-78"/>
              </a:rPr>
              <a:t>حقوق ومزایای مرخصی استعلاجی مشمولین صندوق تامین اجتماعی تاسه روزازسوی موسسه قابل پرداخت می باشدومازاد برآن برابرمفادماده 83 آئین نامه اداری واستخدامی اعضای غیرهیات علمی خواهد بود.</a:t>
            </a:r>
          </a:p>
          <a:p>
            <a:pPr algn="just"/>
            <a:endParaRPr lang="fa-IR" sz="2800" dirty="0" smtClean="0"/>
          </a:p>
          <a:p>
            <a:pPr algn="just"/>
            <a:r>
              <a:rPr lang="fa-IR" sz="2600" dirty="0" smtClean="0">
                <a:solidFill>
                  <a:srgbClr val="C00000"/>
                </a:solidFill>
                <a:cs typeface="B Titr" pitchFamily="2" charset="-78"/>
              </a:rPr>
              <a:t>ماده 83 آئین نامه اداری واستخدامی کارکنان غیرهیات علمی:</a:t>
            </a:r>
            <a:endParaRPr lang="en-US" sz="2600" dirty="0" smtClean="0">
              <a:solidFill>
                <a:srgbClr val="C00000"/>
              </a:solidFill>
              <a:cs typeface="B Titr" pitchFamily="2" charset="-78"/>
            </a:endParaRPr>
          </a:p>
          <a:p>
            <a:pPr algn="just"/>
            <a:r>
              <a:rPr lang="fa-IR" sz="2800" b="1" dirty="0" smtClean="0">
                <a:cs typeface="B Nazanin" pitchFamily="2" charset="-78"/>
              </a:rPr>
              <a:t>کارکنان مشمول صندوق تامین اجتماعی ازنظراستفاده ازمرخصی استعلاجی تابع مقررات قانون تامین اجتماعی می باشند وموسسه مجاز به پرداخت حقوق ومزایای آنان در ایام مرخصی استعلاجی نمی باشد.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1071546"/>
            <a:ext cx="78581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r>
              <a:rPr lang="fa-IR" sz="2800" b="1" dirty="0" smtClean="0">
                <a:cs typeface="B Nazanin" pitchFamily="2" charset="-78"/>
              </a:rPr>
              <a:t>باعنایت به بخشنامه های شماره 600/806/م تاریخ 92/6/13 معاونت توسعه دانشگاه وبخشنامه شماره 100/770 تاریخ 94/9/1 وزیر محترم بهداشت ، درمان وآموزش پزشکی ،حقوق ومزایای کارکنان طرحی ، رسمی آزمایشی و رسمی که مشمول صندوق تامین اجتماعی می باشنددر مدت مرخصی استعلاجی توسط موسسه قابل پرداخت می باشد ودر خصوص کارکنان پیمانی وقراردادی مشمول صندوق فوق برابرقانون پیشگفت به مدت 6 ماه بعنوان غرامت دستمزد توسط سازمان مذکور ومازاد بر آن تاسقف 9 ماه ازمحل اعتبارات دانشگاه های علوم پزشکی وخدمات بهداشتی درمانی پرداخت گردد.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1071546"/>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600" dirty="0" smtClean="0">
                <a:solidFill>
                  <a:srgbClr val="C00000"/>
                </a:solidFill>
                <a:cs typeface="B Titr" pitchFamily="2" charset="-78"/>
              </a:rPr>
              <a:t>ماده 19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کارمندان موسسه در صورت ابتلا به بیماری که مانع از خدمت آنان می شود باید مراتب را در کوتاه ترین مدت ممکن به مسئول مربوطه اطلاع دهند.</a:t>
            </a:r>
          </a:p>
          <a:p>
            <a:pPr algn="just"/>
            <a:endParaRPr lang="fa-IR" sz="2800" dirty="0" smtClean="0"/>
          </a:p>
          <a:p>
            <a:pPr algn="just"/>
            <a:r>
              <a:rPr lang="fa-IR" sz="2600" dirty="0" smtClean="0">
                <a:solidFill>
                  <a:srgbClr val="C00000"/>
                </a:solidFill>
                <a:cs typeface="B Titr" pitchFamily="2" charset="-78"/>
              </a:rPr>
              <a:t>ماده 31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اعطای مرخصی بدون حقوق به کارمندان رسمی، رسمی آزمایشی وپیمانی در موارد ذیل امکان پذیر می باشد:</a:t>
            </a:r>
            <a:endParaRPr lang="en-US" sz="2800" b="1" dirty="0" smtClean="0">
              <a:cs typeface="B Nazanin" pitchFamily="2" charset="-78"/>
            </a:endParaRPr>
          </a:p>
          <a:p>
            <a:pPr algn="just"/>
            <a:endParaRPr lang="fa-IR" sz="2800" b="1" dirty="0" smtClean="0">
              <a:solidFill>
                <a:srgbClr val="C00000"/>
              </a:solidFill>
            </a:endParaRPr>
          </a:p>
          <a:p>
            <a:pPr algn="just"/>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571480"/>
            <a:ext cx="78581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800" b="1" dirty="0" smtClean="0">
                <a:cs typeface="B Nazanin" pitchFamily="2" charset="-78"/>
              </a:rPr>
              <a:t>1 – کارمند استحقاق مرخصی نداشته باشد واحتیاجش به استفاده از مرخصی مسلم شود.</a:t>
            </a:r>
          </a:p>
          <a:p>
            <a:pPr algn="just"/>
            <a:endParaRPr lang="en-US" sz="2800" b="1" dirty="0" smtClean="0">
              <a:cs typeface="B Nazanin" pitchFamily="2" charset="-78"/>
            </a:endParaRPr>
          </a:p>
          <a:p>
            <a:pPr algn="just"/>
            <a:r>
              <a:rPr lang="fa-IR" sz="2800" b="1" dirty="0" smtClean="0">
                <a:cs typeface="B Nazanin" pitchFamily="2" charset="-78"/>
              </a:rPr>
              <a:t>2 – کارمند قصد ادامه تحصیل داشته باشد ومدارک لازم را ارائه نماید.</a:t>
            </a:r>
          </a:p>
          <a:p>
            <a:pPr algn="just"/>
            <a:endParaRPr lang="en-US" sz="2800" b="1" dirty="0" smtClean="0">
              <a:cs typeface="B Nazanin" pitchFamily="2" charset="-78"/>
            </a:endParaRPr>
          </a:p>
          <a:p>
            <a:pPr algn="just"/>
            <a:r>
              <a:rPr lang="fa-IR" sz="2800" b="1" dirty="0" smtClean="0">
                <a:cs typeface="B Nazanin" pitchFamily="2" charset="-78"/>
              </a:rPr>
              <a:t>3 – کارمند ناگزیر باشد به اتفاق همسرش به خارج ازمحل خدمت جغرافیایی خود مسافرت کند.</a:t>
            </a:r>
          </a:p>
          <a:p>
            <a:pPr algn="just"/>
            <a:endParaRPr lang="en-US" sz="2800" b="1" dirty="0" smtClean="0">
              <a:cs typeface="B Nazanin" pitchFamily="2" charset="-78"/>
            </a:endParaRPr>
          </a:p>
          <a:p>
            <a:pPr algn="just"/>
            <a:r>
              <a:rPr lang="fa-IR" sz="2800" b="1" dirty="0" smtClean="0">
                <a:cs typeface="B Nazanin" pitchFamily="2" charset="-78"/>
              </a:rPr>
              <a:t>4 – کارمند پس از استفاده ازچهارماه مرخصی استعلاجی سالانه به سبب ادامه همان بیماری یا ابتلا به بیماری دیگر قادر به خدمت نباشد وبیماری اوهم صعب العلاج تشخیص داده </a:t>
            </a:r>
            <a:r>
              <a:rPr lang="fa-IR" sz="2800" b="1" dirty="0" smtClean="0">
                <a:cs typeface="B Nazanin" pitchFamily="2" charset="-78"/>
              </a:rPr>
              <a:t>نشود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dirty="0" smtClean="0">
                <a:solidFill>
                  <a:srgbClr val="C00000"/>
                </a:solidFill>
                <a:cs typeface="B Titr" pitchFamily="2" charset="-78"/>
              </a:rPr>
              <a:t>ماده 32 دستورالعمل مرخصی های استحقاقی، استعلاجی ومراقبت، شیردهی وبدون حقوق:</a:t>
            </a:r>
          </a:p>
          <a:p>
            <a:pPr algn="just"/>
            <a:endParaRPr lang="en-US" sz="2800" dirty="0" smtClean="0"/>
          </a:p>
          <a:p>
            <a:pPr algn="just"/>
            <a:r>
              <a:rPr lang="fa-IR" sz="2800" dirty="0" smtClean="0"/>
              <a:t> </a:t>
            </a:r>
            <a:r>
              <a:rPr lang="fa-IR" sz="2800" b="1" dirty="0" smtClean="0">
                <a:cs typeface="B Nazanin" pitchFamily="2" charset="-78"/>
              </a:rPr>
              <a:t>کارمندباید تقاضای مرخصی بدون حقوق خود را با ذکر علت ومدت به مسئول واحدارائه نماید وقبل از موافقت مسئول واحد وصدور حکم مجاز به ترک خدمت نمی باشد. </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214290"/>
            <a:ext cx="77153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dirty="0" smtClean="0">
                <a:solidFill>
                  <a:srgbClr val="C00000"/>
                </a:solidFill>
                <a:cs typeface="B Titr" pitchFamily="2" charset="-78"/>
              </a:rPr>
              <a:t>ماده 78 آئین نامه اداری واستخدامی کارکنان غیر هیات علمی:</a:t>
            </a:r>
          </a:p>
          <a:p>
            <a:pPr algn="just"/>
            <a:endParaRPr lang="en-US" sz="2600" dirty="0" smtClean="0">
              <a:solidFill>
                <a:srgbClr val="C00000"/>
              </a:solidFill>
              <a:cs typeface="B Titr" pitchFamily="2" charset="-78"/>
            </a:endParaRPr>
          </a:p>
          <a:p>
            <a:pPr algn="just"/>
            <a:r>
              <a:rPr lang="fa-IR" sz="2800" b="1" dirty="0" smtClean="0">
                <a:cs typeface="B Nazanin" pitchFamily="2" charset="-78"/>
              </a:rPr>
              <a:t>کارمندان رسمی، رسمی آزمایشی وپیمانی می توانند در طول مدت خدمت خود باموافقت موسسه حداکثر سه سال از مرخصی بدون حقوق استفاده نمایند ودر صورتی که کسب مرخصی برای ادامه تحصیلات عالی در رشته مربوط به شغل کارمندان یانیاز موسسه باشد، تامدت دوسال دیگر قابل افزایش خواهدبود. احتساب مدت مرخصی بدون حقوق کارمندان که بابت ادامه تحصیل اعطاء می شود ، ازلحاظ بازنشستگی باپرداخت کسور مربوط توسط کارمندان موسسه (اعم ازسهم مستخدم وکارفرما) طبق دستورالعملی خواهد بود که توسط هیات امناء تصویب می شود.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571480"/>
            <a:ext cx="78581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b="1" dirty="0" smtClean="0">
                <a:solidFill>
                  <a:srgbClr val="C00000"/>
                </a:solidFill>
                <a:cs typeface="B Titr" pitchFamily="2" charset="-78"/>
              </a:rPr>
              <a:t>ماده 36 دستورالعمل مرخصی های استحقاقی، استعلاجی ومراقبت، شیردهی وبدون حقوق:</a:t>
            </a:r>
          </a:p>
          <a:p>
            <a:pPr algn="just"/>
            <a:r>
              <a:rPr lang="fa-IR" sz="2800" b="1" dirty="0" smtClean="0">
                <a:cs typeface="B Nazanin" pitchFamily="2" charset="-78"/>
              </a:rPr>
              <a:t>مدت مرخصی بدون حقوق از لحاظ بازنشستگی به جز برای ادامه تحصیل جزو سابقه خدمت محسوب نخواهدشد.</a:t>
            </a:r>
          </a:p>
          <a:p>
            <a:endParaRPr lang="en-US" sz="2800" dirty="0" smtClean="0"/>
          </a:p>
          <a:p>
            <a:pPr algn="just"/>
            <a:r>
              <a:rPr lang="fa-IR" sz="2600" dirty="0" smtClean="0">
                <a:solidFill>
                  <a:srgbClr val="C00000"/>
                </a:solidFill>
                <a:cs typeface="B Titr" pitchFamily="2" charset="-78"/>
              </a:rPr>
              <a:t>ماده 1 دستورالعمل کسور ایام مرخصی بدون حقوق بابت ایام تحصیل مصوب 91/1/1 هیات امناء:</a:t>
            </a:r>
            <a:endParaRPr lang="en-US" sz="2600" dirty="0" smtClean="0">
              <a:solidFill>
                <a:srgbClr val="C00000"/>
              </a:solidFill>
              <a:cs typeface="B Titr" pitchFamily="2" charset="-78"/>
            </a:endParaRPr>
          </a:p>
          <a:p>
            <a:pPr algn="just"/>
            <a:r>
              <a:rPr lang="fa-IR" sz="2800" b="1" dirty="0" smtClean="0">
                <a:cs typeface="B Nazanin" pitchFamily="2" charset="-78"/>
              </a:rPr>
              <a:t>مدت مرخصی بدون حقوق کارمند برای ادامه تحصیلات عالی در رشته های مربوط به شغل یامورد نیاز موسسه مشروط به اینکه منجربه اخذ مدرک تحصیلی شود ازلحاظ بازنشستگی و وظیفه باپرداخت کسور مربوط جزو سابقه خدمت کارمند محسوب می شود.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dirty="0" smtClean="0">
                <a:solidFill>
                  <a:srgbClr val="C00000"/>
                </a:solidFill>
                <a:cs typeface="B Titr" pitchFamily="2" charset="-78"/>
              </a:rPr>
              <a:t>ماده 2 دستورالعمل کسور ایام مرخصی بدون حقوق بابت ایام تحصیل مصوب 91/1/1 هیات امناء:</a:t>
            </a:r>
            <a:endParaRPr lang="en-US" sz="2600" dirty="0" smtClean="0">
              <a:solidFill>
                <a:srgbClr val="C00000"/>
              </a:solidFill>
              <a:cs typeface="B Titr" pitchFamily="2" charset="-78"/>
            </a:endParaRPr>
          </a:p>
          <a:p>
            <a:pPr algn="just"/>
            <a:r>
              <a:rPr lang="fa-IR" sz="2800" b="1" dirty="0" smtClean="0">
                <a:cs typeface="B Nazanin" pitchFamily="2" charset="-78"/>
              </a:rPr>
              <a:t>مرخصی بدون حقوق کارمند در صورت حصول شرایط ذیل ازلحاظ بازنشستگی و وظیفه جزو سنوات خدمت آنان قابل احتساب می باشد:</a:t>
            </a:r>
            <a:endParaRPr lang="en-US" sz="2800" b="1" dirty="0" smtClean="0">
              <a:cs typeface="B Nazanin" pitchFamily="2" charset="-78"/>
            </a:endParaRPr>
          </a:p>
          <a:p>
            <a:pPr algn="just"/>
            <a:r>
              <a:rPr lang="fa-IR" sz="2800" b="1" dirty="0" smtClean="0">
                <a:cs typeface="B Nazanin" pitchFamily="2" charset="-78"/>
              </a:rPr>
              <a:t>الف – مرخصی بدون حقوق به منظور ادامه تحصیلات عالی باشد.</a:t>
            </a:r>
            <a:endParaRPr lang="en-US" sz="2800" b="1" dirty="0" smtClean="0">
              <a:cs typeface="B Nazanin" pitchFamily="2" charset="-78"/>
            </a:endParaRPr>
          </a:p>
          <a:p>
            <a:pPr algn="just"/>
            <a:r>
              <a:rPr lang="fa-IR" sz="2800" b="1" dirty="0" smtClean="0">
                <a:cs typeface="B Nazanin" pitchFamily="2" charset="-78"/>
              </a:rPr>
              <a:t>ب – رشته تحصیلی مربوط به شغل کارمندان یامورد نیاز موسسه باشد.</a:t>
            </a:r>
            <a:endParaRPr lang="en-US" sz="2800" b="1" dirty="0" smtClean="0">
              <a:cs typeface="B Nazanin" pitchFamily="2" charset="-78"/>
            </a:endParaRPr>
          </a:p>
          <a:p>
            <a:pPr algn="just"/>
            <a:r>
              <a:rPr lang="fa-IR" sz="2800" b="1" dirty="0" smtClean="0">
                <a:cs typeface="B Nazanin" pitchFamily="2" charset="-78"/>
              </a:rPr>
              <a:t>ج – کارمندان پس از فراغت از تحصیل در موسسه به خدمت خود ادامه دهند.</a:t>
            </a:r>
            <a:endParaRPr lang="en-US" sz="2800" b="1" dirty="0" smtClean="0">
              <a:cs typeface="B Nazanin" pitchFamily="2" charset="-78"/>
            </a:endParaRPr>
          </a:p>
          <a:p>
            <a:pPr algn="just"/>
            <a:r>
              <a:rPr lang="fa-IR" sz="2800" b="1" dirty="0" smtClean="0">
                <a:cs typeface="B Nazanin" pitchFamily="2" charset="-78"/>
              </a:rPr>
              <a:t>د- موافقت صندوق های بازنشستگی کشوری وتامین اجتماعی</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dirty="0" smtClean="0">
                <a:solidFill>
                  <a:srgbClr val="C00000"/>
                </a:solidFill>
                <a:cs typeface="B Titr" pitchFamily="2" charset="-78"/>
              </a:rPr>
              <a:t>ماده 3 دستورالعمل کسور ایام مرخصی بدون حقوق بابت ایام تحصیل مصوب 91/1/1 هیات امناء:</a:t>
            </a:r>
            <a:endParaRPr lang="en-US" sz="2600" dirty="0" smtClean="0">
              <a:solidFill>
                <a:srgbClr val="C00000"/>
              </a:solidFill>
              <a:cs typeface="B Titr" pitchFamily="2" charset="-78"/>
            </a:endParaRPr>
          </a:p>
          <a:p>
            <a:pPr algn="just"/>
            <a:r>
              <a:rPr lang="fa-IR" sz="2800" b="1" dirty="0" smtClean="0">
                <a:cs typeface="B Nazanin" pitchFamily="2" charset="-78"/>
              </a:rPr>
              <a:t>در اعطای مرخصی بدون حقوق بابت ایام تحصیل رعایت موارد زیر الزامی است :</a:t>
            </a:r>
            <a:endParaRPr lang="en-US" sz="2800" b="1" dirty="0" smtClean="0">
              <a:cs typeface="B Nazanin" pitchFamily="2" charset="-78"/>
            </a:endParaRPr>
          </a:p>
          <a:p>
            <a:pPr algn="just"/>
            <a:r>
              <a:rPr lang="fa-IR" sz="2800" b="1" dirty="0" smtClean="0">
                <a:cs typeface="B Nazanin" pitchFamily="2" charset="-78"/>
              </a:rPr>
              <a:t>الف – ارایه درخواست کارمند به انضمام مدارک ومستندات تحصیلی مربوط جهت بهره مندی ازمرخصی مذکور</a:t>
            </a:r>
            <a:endParaRPr lang="en-US" sz="2800" b="1" dirty="0" smtClean="0">
              <a:cs typeface="B Nazanin" pitchFamily="2" charset="-78"/>
            </a:endParaRPr>
          </a:p>
          <a:p>
            <a:pPr algn="just"/>
            <a:r>
              <a:rPr lang="fa-IR" sz="2800" b="1" dirty="0" smtClean="0">
                <a:cs typeface="B Nazanin" pitchFamily="2" charset="-78"/>
              </a:rPr>
              <a:t>ب – موافقت موسسه با درخواست کارمند</a:t>
            </a:r>
            <a:endParaRPr lang="en-US" sz="2800" b="1" dirty="0" smtClean="0">
              <a:cs typeface="B Nazanin" pitchFamily="2" charset="-78"/>
            </a:endParaRPr>
          </a:p>
          <a:p>
            <a:pPr algn="just"/>
            <a:r>
              <a:rPr lang="fa-IR" sz="2800" b="1" dirty="0" smtClean="0">
                <a:cs typeface="B Nazanin" pitchFamily="2" charset="-78"/>
              </a:rPr>
              <a:t>ج – درج موضوع مرخصی بدون حقوق بابت ایام تحصیل در شرح حکم کارگزینی کارمند</a:t>
            </a:r>
          </a:p>
          <a:p>
            <a:pPr algn="just"/>
            <a:r>
              <a:rPr lang="fa-IR" sz="2800" b="1" dirty="0" smtClean="0">
                <a:solidFill>
                  <a:srgbClr val="C00000"/>
                </a:solidFill>
                <a:cs typeface="B Nazanin" pitchFamily="2" charset="-78"/>
              </a:rPr>
              <a:t>تبصره : </a:t>
            </a:r>
            <a:r>
              <a:rPr lang="fa-IR" sz="2800" b="1" dirty="0" smtClean="0">
                <a:cs typeface="B Nazanin" pitchFamily="2" charset="-78"/>
              </a:rPr>
              <a:t>انتقال کارمند از موسسه به سایر موسسات وزارت متبوع مانع احتساب ایام مرخصی بدون حقوق نخواهدبود.</a:t>
            </a:r>
          </a:p>
          <a:p>
            <a:endParaRPr lang="en-US" sz="2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785794"/>
            <a:ext cx="78581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b="1" dirty="0" smtClean="0">
                <a:solidFill>
                  <a:srgbClr val="C00000"/>
                </a:solidFill>
                <a:cs typeface="B Titr" pitchFamily="2" charset="-78"/>
              </a:rPr>
              <a:t>ماده 4 دستورالعمل کسور ایام مرخصی بدون حقوق بابت ایام تحصیل مصوب 91/1/1 هیات امناء:</a:t>
            </a:r>
            <a:endParaRPr lang="en-US" sz="2600" b="1" dirty="0" smtClean="0">
              <a:solidFill>
                <a:srgbClr val="C00000"/>
              </a:solidFill>
              <a:cs typeface="B Titr" pitchFamily="2" charset="-78"/>
            </a:endParaRPr>
          </a:p>
          <a:p>
            <a:pPr algn="just"/>
            <a:r>
              <a:rPr lang="fa-IR" sz="2800" b="1" dirty="0" smtClean="0">
                <a:cs typeface="B Nazanin" pitchFamily="2" charset="-78"/>
              </a:rPr>
              <a:t>بدهی کسور بازنشستگی مرخصی بدون حقوق ایام تحصیل در پایان تحصیلات بنابه تقاضای ذینفع ، با ارایه مدرک تحصیلی وباهماهنگی صندوق بازنشستگی مربوطه محاسبه می گردد.</a:t>
            </a:r>
            <a:endParaRPr lang="en-US" sz="2800" b="1" dirty="0" smtClean="0">
              <a:cs typeface="B Nazanin" pitchFamily="2" charset="-78"/>
            </a:endParaRPr>
          </a:p>
          <a:p>
            <a:pPr algn="just"/>
            <a:r>
              <a:rPr lang="fa-IR" sz="2800" b="1" dirty="0" smtClean="0">
                <a:solidFill>
                  <a:srgbClr val="C00000"/>
                </a:solidFill>
                <a:cs typeface="B Nazanin" pitchFamily="2" charset="-78"/>
              </a:rPr>
              <a:t>تبصره 1: </a:t>
            </a:r>
            <a:r>
              <a:rPr lang="fa-IR" sz="2800" b="1" dirty="0" smtClean="0">
                <a:cs typeface="B Nazanin" pitchFamily="2" charset="-78"/>
              </a:rPr>
              <a:t>پرداخت کسور بازنشستگی (اعم ازسهم مستخدم وکارفرما) به عهده کارمند می باشد.</a:t>
            </a:r>
            <a:endParaRPr lang="en-US" sz="2800" b="1" dirty="0" smtClean="0">
              <a:cs typeface="B Nazanin" pitchFamily="2" charset="-78"/>
            </a:endParaRPr>
          </a:p>
          <a:p>
            <a:pPr algn="just"/>
            <a:r>
              <a:rPr lang="fa-IR" sz="2800" b="1" dirty="0" smtClean="0">
                <a:solidFill>
                  <a:srgbClr val="C00000"/>
                </a:solidFill>
                <a:cs typeface="B Nazanin" pitchFamily="2" charset="-78"/>
              </a:rPr>
              <a:t>تبصره 2 : </a:t>
            </a:r>
            <a:r>
              <a:rPr lang="fa-IR" sz="2800" b="1" dirty="0" smtClean="0">
                <a:cs typeface="B Nazanin" pitchFamily="2" charset="-78"/>
              </a:rPr>
              <a:t>مبنای محاسبه کسور بازنشستگی براساس دستورالعمل های موجود متناسب با تاریخ درخواست فرد وآخرین حکم کارگزینی تعیین می گردد.مفاد این تبصره می بایست جهت اطلاع کارمند در حکم کارگزینی مرخصی بدون حقوق وی درج گردد.</a:t>
            </a:r>
            <a:endParaRPr lang="en-US" sz="2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7224" y="285728"/>
            <a:ext cx="75724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sz="3200" b="1" dirty="0" smtClean="0">
              <a:solidFill>
                <a:srgbClr val="C00000"/>
              </a:solidFill>
            </a:endParaRPr>
          </a:p>
          <a:p>
            <a:r>
              <a:rPr lang="fa-IR" sz="3200" b="1" dirty="0" smtClean="0">
                <a:solidFill>
                  <a:srgbClr val="C00000"/>
                </a:solidFill>
                <a:cs typeface="B Titr" pitchFamily="2" charset="-78"/>
              </a:rPr>
              <a:t>انواع مرخصی وکسرساعت کاری:</a:t>
            </a:r>
          </a:p>
          <a:p>
            <a:endParaRPr lang="en-US" sz="3200" b="1" dirty="0" smtClean="0">
              <a:solidFill>
                <a:srgbClr val="C00000"/>
              </a:solidFill>
              <a:cs typeface="B Titr" pitchFamily="2" charset="-78"/>
            </a:endParaRPr>
          </a:p>
          <a:p>
            <a:r>
              <a:rPr lang="fa-IR" sz="3200" dirty="0" smtClean="0"/>
              <a:t>1</a:t>
            </a:r>
            <a:r>
              <a:rPr lang="fa-IR" sz="2800" b="1" dirty="0" smtClean="0">
                <a:cs typeface="B Nazanin" pitchFamily="2" charset="-78"/>
              </a:rPr>
              <a:t> – مرخصی استحقاقی روزانه</a:t>
            </a:r>
            <a:endParaRPr lang="en-US" sz="2800" b="1" dirty="0" smtClean="0">
              <a:cs typeface="B Nazanin" pitchFamily="2" charset="-78"/>
            </a:endParaRPr>
          </a:p>
          <a:p>
            <a:r>
              <a:rPr lang="fa-IR" sz="2800" b="1" dirty="0" smtClean="0">
                <a:cs typeface="B Nazanin" pitchFamily="2" charset="-78"/>
              </a:rPr>
              <a:t>2 – مرخصی کمتر از یک روز</a:t>
            </a:r>
            <a:endParaRPr lang="en-US" sz="2800" b="1" dirty="0" smtClean="0">
              <a:cs typeface="B Nazanin" pitchFamily="2" charset="-78"/>
            </a:endParaRPr>
          </a:p>
          <a:p>
            <a:r>
              <a:rPr lang="fa-IR" sz="2800" b="1" dirty="0" smtClean="0">
                <a:cs typeface="B Nazanin" pitchFamily="2" charset="-78"/>
              </a:rPr>
              <a:t>3 – مرخصی استعلاجی</a:t>
            </a:r>
            <a:endParaRPr lang="en-US" sz="2800" b="1" dirty="0" smtClean="0">
              <a:cs typeface="B Nazanin" pitchFamily="2" charset="-78"/>
            </a:endParaRPr>
          </a:p>
          <a:p>
            <a:r>
              <a:rPr lang="fa-IR" sz="2800" b="1" dirty="0" smtClean="0">
                <a:cs typeface="B Nazanin" pitchFamily="2" charset="-78"/>
              </a:rPr>
              <a:t>4 – مرخصی بدون حقوق</a:t>
            </a:r>
            <a:endParaRPr lang="en-US" sz="2800" b="1" dirty="0" smtClean="0">
              <a:cs typeface="B Nazanin" pitchFamily="2" charset="-78"/>
            </a:endParaRPr>
          </a:p>
          <a:p>
            <a:r>
              <a:rPr lang="fa-IR" sz="2800" b="1" dirty="0" smtClean="0">
                <a:cs typeface="B Nazanin" pitchFamily="2" charset="-78"/>
              </a:rPr>
              <a:t>5 – مرخصی بدون حقوق بابت ایام تحصیل</a:t>
            </a:r>
            <a:endParaRPr lang="en-US" sz="2800" b="1" dirty="0" smtClean="0">
              <a:cs typeface="B Nazanin" pitchFamily="2" charset="-78"/>
            </a:endParaRPr>
          </a:p>
          <a:p>
            <a:r>
              <a:rPr lang="fa-IR" sz="2800" b="1" dirty="0" smtClean="0">
                <a:cs typeface="B Nazanin" pitchFamily="2" charset="-78"/>
              </a:rPr>
              <a:t>6 – مرخصی بدون حقوق بدون محدودیت زمان</a:t>
            </a:r>
            <a:endParaRPr lang="en-US" sz="2800" b="1" dirty="0" smtClean="0">
              <a:cs typeface="B Nazanin" pitchFamily="2" charset="-78"/>
            </a:endParaRPr>
          </a:p>
          <a:p>
            <a:r>
              <a:rPr lang="fa-IR" sz="2800" b="1" dirty="0" smtClean="0">
                <a:cs typeface="B Nazanin" pitchFamily="2" charset="-78"/>
              </a:rPr>
              <a:t>7 – مرخصی اضطراری ازدواج یافوت</a:t>
            </a:r>
            <a:endParaRPr lang="en-US" sz="2800" b="1" dirty="0" smtClean="0">
              <a:cs typeface="B Nazanin" pitchFamily="2" charset="-78"/>
            </a:endParaRPr>
          </a:p>
          <a:p>
            <a:r>
              <a:rPr lang="fa-IR" sz="2800" b="1" dirty="0" smtClean="0">
                <a:cs typeface="B Nazanin" pitchFamily="2" charset="-78"/>
              </a:rPr>
              <a:t>8 – مرخصی اضطراری مراقبت از همسر</a:t>
            </a: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14348" y="357166"/>
            <a:ext cx="78581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fa-IR" sz="2800" b="1" dirty="0" smtClean="0"/>
          </a:p>
          <a:p>
            <a:pPr algn="just"/>
            <a:r>
              <a:rPr lang="fa-IR" sz="2600" dirty="0" smtClean="0">
                <a:solidFill>
                  <a:srgbClr val="C00000"/>
                </a:solidFill>
                <a:cs typeface="B Titr" pitchFamily="2" charset="-78"/>
              </a:rPr>
              <a:t>تبصره 3 ماده 78 آئین نامه اداری واستخدامی کارکنان غیرهیات علمی :</a:t>
            </a:r>
            <a:endParaRPr lang="en-US" sz="2600" dirty="0" smtClean="0">
              <a:solidFill>
                <a:srgbClr val="C00000"/>
              </a:solidFill>
              <a:cs typeface="B Titr" pitchFamily="2" charset="-78"/>
            </a:endParaRPr>
          </a:p>
          <a:p>
            <a:pPr algn="just"/>
            <a:r>
              <a:rPr lang="fa-IR" sz="2800" b="1" dirty="0" smtClean="0">
                <a:cs typeface="B Nazanin" pitchFamily="2" charset="-78"/>
              </a:rPr>
              <a:t>کارمندان موسسه که همسر ایشان جهت ماموریت یا ادامه تحصیل اعزام می شوند، می توانند حداکثر به مدت 6 سال (بدون محاسبه مرخصی بدون حقوق استفاده شده قبلی) از مرخصی بدون حقوق استفاده نمایند.</a:t>
            </a:r>
          </a:p>
          <a:p>
            <a:pPr algn="just"/>
            <a:endParaRPr lang="en-US" sz="2800" b="1" dirty="0" smtClean="0">
              <a:cs typeface="B Nazanin" pitchFamily="2" charset="-78"/>
            </a:endParaRPr>
          </a:p>
          <a:p>
            <a:r>
              <a:rPr lang="fa-IR" sz="2600" dirty="0" smtClean="0">
                <a:solidFill>
                  <a:srgbClr val="C00000"/>
                </a:solidFill>
                <a:cs typeface="B Titr" pitchFamily="2" charset="-78"/>
              </a:rPr>
              <a:t>ماده34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درمواردی که کارمند متقاضی مرخصی بدون حقوق ، دارای ذخیره مرخصی استحقاقی باشد لازم است ابتدا از مرخصی استحقاقی خود استفاده نماید وصدور حکم مرخصی بدون حقوق هم زمان با موافقت مرخصی استحقاقی انجام گردد.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500042"/>
            <a:ext cx="785818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dirty="0" smtClean="0">
                <a:solidFill>
                  <a:srgbClr val="C00000"/>
                </a:solidFill>
                <a:cs typeface="B Titr" pitchFamily="2" charset="-78"/>
              </a:rPr>
              <a:t>ماده 35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حفظ پست سازمانی کارمندان در زمان مرخصی بدون حقوق الزامی نمی باشد.</a:t>
            </a:r>
          </a:p>
          <a:p>
            <a:pPr algn="just"/>
            <a:endParaRPr lang="en-US" sz="2800" b="1" dirty="0" smtClean="0">
              <a:cs typeface="B Nazanin" pitchFamily="2" charset="-78"/>
            </a:endParaRPr>
          </a:p>
          <a:p>
            <a:pPr algn="just"/>
            <a:r>
              <a:rPr lang="fa-IR" sz="2400" dirty="0" smtClean="0">
                <a:solidFill>
                  <a:srgbClr val="C00000"/>
                </a:solidFill>
                <a:cs typeface="B Titr" pitchFamily="2" charset="-78"/>
              </a:rPr>
              <a:t>ماده 36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مدت مرخصی بدون حقوق از لحاظ بازنشستگی به جز برای ادامه تحصیل جزو سابقه خدمت محسوب نخواهد شد.</a:t>
            </a:r>
          </a:p>
          <a:p>
            <a:pPr algn="just"/>
            <a:endParaRPr lang="en-US" sz="2800" b="1" dirty="0" smtClean="0">
              <a:cs typeface="B Nazanin" pitchFamily="2" charset="-78"/>
            </a:endParaRPr>
          </a:p>
          <a:p>
            <a:pPr algn="just"/>
            <a:r>
              <a:rPr lang="fa-IR" sz="2400" dirty="0" smtClean="0">
                <a:solidFill>
                  <a:srgbClr val="C00000"/>
                </a:solidFill>
                <a:cs typeface="B Titr" pitchFamily="2" charset="-78"/>
              </a:rPr>
              <a:t>ماده 37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روزهای تعطیل که در مدت مرخصی بدون حقوق واقع می شود جزومدت مرخصی محسوب می گردد.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600" dirty="0" smtClean="0">
                <a:solidFill>
                  <a:srgbClr val="C00000"/>
                </a:solidFill>
                <a:cs typeface="B Titr" pitchFamily="2" charset="-78"/>
              </a:rPr>
              <a:t>ماده 38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کارمندان در حال استفاده از مرخصی بدون حقوق نمی توانند از مرخصی استعلاجی استفاده نمایند.</a:t>
            </a:r>
          </a:p>
          <a:p>
            <a:pPr algn="just"/>
            <a:endParaRPr lang="en-US" sz="2800" b="1" dirty="0" smtClean="0">
              <a:cs typeface="B Nazanin" pitchFamily="2" charset="-78"/>
            </a:endParaRPr>
          </a:p>
          <a:p>
            <a:r>
              <a:rPr lang="fa-IR" sz="2600" dirty="0" smtClean="0">
                <a:solidFill>
                  <a:srgbClr val="C00000"/>
                </a:solidFill>
                <a:cs typeface="B Titr" pitchFamily="2" charset="-78"/>
              </a:rPr>
              <a:t>ماده 39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اعطای مرخصی بدون حقوق به مشمولین قانون خدمت پزشکان وپیراپزشکان حداکثر در طول تعهد خدمت به مدت 2 ماه امکان پذیر است. این مدت به زمان مدت تعهدات اضافه می شود.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42910" y="642918"/>
            <a:ext cx="785818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dirty="0" smtClean="0">
                <a:solidFill>
                  <a:srgbClr val="C00000"/>
                </a:solidFill>
                <a:cs typeface="B Titr" pitchFamily="2" charset="-78"/>
              </a:rPr>
              <a:t>ماده 40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اعطای مرخصی بدون حقوق به کارکنان قراردادکار معین به مدت 1 ماه در طول مدت قراردادامکان پذیر است.</a:t>
            </a:r>
          </a:p>
          <a:p>
            <a:pPr algn="just"/>
            <a:endParaRPr lang="en-US" sz="2800" b="1" dirty="0" smtClean="0">
              <a:cs typeface="B Nazanin" pitchFamily="2" charset="-78"/>
            </a:endParaRPr>
          </a:p>
          <a:p>
            <a:pPr algn="just"/>
            <a:r>
              <a:rPr lang="fa-IR" sz="2400" dirty="0" smtClean="0">
                <a:solidFill>
                  <a:srgbClr val="C00000"/>
                </a:solidFill>
                <a:cs typeface="B Titr" pitchFamily="2" charset="-78"/>
              </a:rPr>
              <a:t>ماده 41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مدت مرخصی بدون حقوق مشاغل کارگری با رعایت ماده 72 قانون کار به مدت 1 ماه در طول مدت قرارداد امکان پذیر است.</a:t>
            </a:r>
          </a:p>
          <a:p>
            <a:pPr algn="just"/>
            <a:endParaRPr lang="en-US" sz="2800" b="1" dirty="0" smtClean="0">
              <a:cs typeface="B Nazanin" pitchFamily="2" charset="-78"/>
            </a:endParaRPr>
          </a:p>
          <a:p>
            <a:r>
              <a:rPr lang="fa-IR" sz="2400" dirty="0" smtClean="0">
                <a:solidFill>
                  <a:srgbClr val="C00000"/>
                </a:solidFill>
                <a:cs typeface="B Titr" pitchFamily="2" charset="-78"/>
              </a:rPr>
              <a:t>تبصره 1 ماده 78 آئین نامه اداری واستخدامی کارکنان غیرهیات علمی :</a:t>
            </a:r>
            <a:endParaRPr lang="en-US" sz="2400" dirty="0" smtClean="0">
              <a:solidFill>
                <a:srgbClr val="C00000"/>
              </a:solidFill>
              <a:cs typeface="B Titr" pitchFamily="2" charset="-78"/>
            </a:endParaRPr>
          </a:p>
          <a:p>
            <a:pPr algn="just"/>
            <a:r>
              <a:rPr lang="fa-IR" sz="2800" b="1" dirty="0" smtClean="0">
                <a:cs typeface="B Nazanin" pitchFamily="2" charset="-78"/>
              </a:rPr>
              <a:t>مدت مرخصی بدون حقوق وماموریت آموزشی مورد استفاده کارمندان رسمی آزمایشی به عنوان طول دوره مورد نیاز خدمت آزمایشی مندرج در ماده 36 این آئین نامه محسوب نمی شود. </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600" dirty="0" smtClean="0">
                <a:solidFill>
                  <a:srgbClr val="C00000"/>
                </a:solidFill>
                <a:cs typeface="B Titr" pitchFamily="2" charset="-78"/>
              </a:rPr>
              <a:t>ماده 36 آئین نامه اداری واستخدامی کارکنان غیرهیات علمی:</a:t>
            </a:r>
            <a:endParaRPr lang="en-US" sz="2600" dirty="0" smtClean="0">
              <a:solidFill>
                <a:srgbClr val="C00000"/>
              </a:solidFill>
              <a:cs typeface="B Titr" pitchFamily="2" charset="-78"/>
            </a:endParaRPr>
          </a:p>
          <a:p>
            <a:pPr algn="just"/>
            <a:r>
              <a:rPr lang="fa-IR" sz="2800" b="1" dirty="0" smtClean="0">
                <a:cs typeface="B Nazanin" pitchFamily="2" charset="-78"/>
              </a:rPr>
              <a:t>طول دوره رسمی آزمایشی حداقل یک سال وحداکثر دو سال است .</a:t>
            </a:r>
            <a:endParaRPr lang="en-US" sz="2800" b="1" dirty="0" smtClean="0">
              <a:cs typeface="B Nazanin" pitchFamily="2" charset="-78"/>
            </a:endParaRPr>
          </a:p>
          <a:p>
            <a:pPr algn="just"/>
            <a:r>
              <a:rPr lang="fa-IR" sz="2800" b="1" dirty="0" smtClean="0">
                <a:solidFill>
                  <a:srgbClr val="C00000"/>
                </a:solidFill>
                <a:cs typeface="B Nazanin" pitchFamily="2" charset="-78"/>
              </a:rPr>
              <a:t>تبصره 2 ماده 78 آئین نامه اداری واستخدامی کارکنان غیرهیات علمی:</a:t>
            </a:r>
            <a:endParaRPr lang="en-US" sz="2800" b="1" dirty="0" smtClean="0">
              <a:solidFill>
                <a:srgbClr val="C00000"/>
              </a:solidFill>
              <a:cs typeface="B Nazanin" pitchFamily="2" charset="-78"/>
            </a:endParaRPr>
          </a:p>
          <a:p>
            <a:pPr algn="just"/>
            <a:r>
              <a:rPr lang="fa-IR" sz="2800" b="1" dirty="0" smtClean="0">
                <a:cs typeface="B Nazanin" pitchFamily="2" charset="-78"/>
              </a:rPr>
              <a:t>کارمندان می توانند با موافقت موسسه برابر دستورالعملی که به تصویب هیات رئیسه می رسد، ازمرخصی بدون حقوق بدون محدودیت زمان استفاده نمایند وبه استناد نامه شماره 209/4160/د تاریخ 97/6/18 معاون محترم توسعه مدیریت ومنابع وزارت متبوع ، اعطای مرخصی بدون حقوق بدون محدودیت زمانی که از تاریخ این بخشنامه ممنوع می باشد.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1500174"/>
            <a:ext cx="78581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cs typeface="B Nazanin" pitchFamily="2" charset="-78"/>
              </a:rPr>
              <a:t>درخصوص آن دسته از مشمولینی که در حال حاضر در مرخصی مذکور به سرمی برند بازگشت به کار آنان بلامانع است ، لیکن افرادی که تمایل به تمدید مرخصی بدون حقوق بدون محدودیت زمانی دارند می بایست به منظور تعیین تکلیف ویا ادامه اشتراک در صندوق بازنشستگی کشوری، حداکثرتا سه ماه از تاریخ صدور حکم ابلاغی به شماره 8817/ص/210 مورخ 97/6/4 به مدیریت صندوق در استان مربوطه مراجعه نمایند.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600" dirty="0" smtClean="0">
                <a:solidFill>
                  <a:srgbClr val="C00000"/>
                </a:solidFill>
                <a:cs typeface="B Titr" pitchFamily="2" charset="-78"/>
              </a:rPr>
              <a:t>ماده 74 آئین نامه اداری واستخدامی کارکنان غیرهیات علمی:</a:t>
            </a:r>
          </a:p>
          <a:p>
            <a:pPr algn="just"/>
            <a:endParaRPr lang="en-US" sz="2600" dirty="0" smtClean="0">
              <a:solidFill>
                <a:srgbClr val="C00000"/>
              </a:solidFill>
              <a:cs typeface="B Titr" pitchFamily="2" charset="-78"/>
            </a:endParaRPr>
          </a:p>
          <a:p>
            <a:pPr algn="just"/>
            <a:r>
              <a:rPr lang="fa-IR" sz="2800" b="1" dirty="0" smtClean="0">
                <a:cs typeface="B Nazanin" pitchFamily="2" charset="-78"/>
              </a:rPr>
              <a:t>به منظور تحکیم وتکریم نهاد خانواده ، کارمندان موسسه در موارد ذیل حق برخورداری ازهفت روز مرخصی اضطراری علاوه برسقف مرخصی استحقاقی سالانه را دارند.</a:t>
            </a:r>
            <a:endParaRPr lang="en-US" sz="2800" b="1" dirty="0" smtClean="0">
              <a:cs typeface="B Nazanin" pitchFamily="2" charset="-78"/>
            </a:endParaRPr>
          </a:p>
          <a:p>
            <a:pPr algn="just"/>
            <a:r>
              <a:rPr lang="fa-IR" sz="2800" b="1" dirty="0" smtClean="0">
                <a:cs typeface="B Nazanin" pitchFamily="2" charset="-78"/>
              </a:rPr>
              <a:t>مرخصی مذکور قابل ذخیره یا بازخرید نمی باشد.</a:t>
            </a:r>
            <a:endParaRPr lang="en-US" sz="2800" b="1" dirty="0" smtClean="0">
              <a:cs typeface="B Nazanin" pitchFamily="2" charset="-78"/>
            </a:endParaRPr>
          </a:p>
          <a:p>
            <a:pPr algn="just"/>
            <a:r>
              <a:rPr lang="fa-IR" sz="2800" b="1" dirty="0" smtClean="0">
                <a:cs typeface="B Nazanin" pitchFamily="2" charset="-78"/>
              </a:rPr>
              <a:t>الف – ازدواج دائم کارمند</a:t>
            </a:r>
            <a:endParaRPr lang="en-US" sz="2800" b="1" dirty="0" smtClean="0">
              <a:cs typeface="B Nazanin" pitchFamily="2" charset="-78"/>
            </a:endParaRPr>
          </a:p>
          <a:p>
            <a:pPr algn="just"/>
            <a:r>
              <a:rPr lang="fa-IR" sz="2800" b="1" dirty="0" smtClean="0">
                <a:cs typeface="B Nazanin" pitchFamily="2" charset="-78"/>
              </a:rPr>
              <a:t>ب – ازدواج فرزندکارمند</a:t>
            </a:r>
            <a:endParaRPr lang="en-US" sz="2800" b="1" dirty="0" smtClean="0">
              <a:cs typeface="B Nazanin" pitchFamily="2" charset="-78"/>
            </a:endParaRPr>
          </a:p>
          <a:p>
            <a:pPr algn="just"/>
            <a:r>
              <a:rPr lang="fa-IR" sz="2800" b="1" dirty="0" smtClean="0">
                <a:cs typeface="B Nazanin" pitchFamily="2" charset="-78"/>
              </a:rPr>
              <a:t>ج – فوت بستگان درجه یک شامل : </a:t>
            </a:r>
            <a:r>
              <a:rPr lang="fa-IR" sz="2800" b="1" dirty="0" smtClean="0">
                <a:cs typeface="B Nazanin" pitchFamily="2" charset="-78"/>
              </a:rPr>
              <a:t>همسر</a:t>
            </a:r>
            <a:r>
              <a:rPr lang="fa-IR" sz="2800" b="1" dirty="0" smtClean="0">
                <a:cs typeface="B Nazanin" pitchFamily="2" charset="-78"/>
              </a:rPr>
              <a:t>، فرزند، پدر ، مادر، خواهر وبرادر.</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dirty="0" smtClean="0">
                <a:solidFill>
                  <a:srgbClr val="C00000"/>
                </a:solidFill>
                <a:cs typeface="B Titr" pitchFamily="2" charset="-78"/>
              </a:rPr>
              <a:t>ماده 8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800" b="1" dirty="0" smtClean="0">
                <a:cs typeface="B Nazanin" pitchFamily="2" charset="-78"/>
              </a:rPr>
              <a:t>تاریخ شروع استفاده ازهفت روز مرخصی اضطراری موضوع ماده 74 آئین نامه اداری واستخدامی کارکنان غیرهیات علمی درمورد ازدواج ازتاریخ عقدبه مدت دوسال وفوت تاریخ شروع تا 40 روز باتقاضا و اعلام کارمند وبا احتساب ایام تعطیل صورت می پذیرد.</a:t>
            </a:r>
          </a:p>
          <a:p>
            <a:pPr algn="just"/>
            <a:endParaRPr lang="en-US" sz="2800" b="1" dirty="0" smtClean="0">
              <a:cs typeface="B Nazanin" pitchFamily="2" charset="-78"/>
            </a:endParaRPr>
          </a:p>
          <a:p>
            <a:pPr algn="just"/>
            <a:r>
              <a:rPr lang="fa-IR" sz="2400" b="1" dirty="0" smtClean="0">
                <a:solidFill>
                  <a:srgbClr val="C00000"/>
                </a:solidFill>
                <a:cs typeface="B Titr" pitchFamily="2" charset="-78"/>
              </a:rPr>
              <a:t>تبصره 3 ماده 82 آئین نامه اداری واستخدامی کارکنان غیرهیات علمی:</a:t>
            </a:r>
            <a:endParaRPr lang="en-US" sz="2400" b="1" dirty="0" smtClean="0">
              <a:solidFill>
                <a:srgbClr val="C00000"/>
              </a:solidFill>
              <a:cs typeface="B Titr" pitchFamily="2" charset="-78"/>
            </a:endParaRPr>
          </a:p>
          <a:p>
            <a:pPr algn="just"/>
            <a:r>
              <a:rPr lang="fa-IR" sz="2800" b="1" dirty="0" smtClean="0">
                <a:cs typeface="B Nazanin" pitchFamily="2" charset="-78"/>
              </a:rPr>
              <a:t>به کارمندانی که همسرایشان وضع حمل می نمایند، مدت 15 روز مرخصی اضطراری مراقبت ازهمسرتعلق می گیرد.این مرخصی قابل بازخریدوذخیره نمی باشد.</a:t>
            </a:r>
            <a:endParaRPr lang="en-US" sz="2800" b="1" dirty="0">
              <a:cs typeface="B Nazanin" pitchFamily="2" charset="-7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1071546"/>
            <a:ext cx="785818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dirty="0" smtClean="0">
                <a:solidFill>
                  <a:srgbClr val="C00000"/>
                </a:solidFill>
                <a:cs typeface="B Titr" pitchFamily="2" charset="-78"/>
              </a:rPr>
              <a:t>ماده 26 دستورالعمل مرخصی های استحقاقی، استعلاجی ومراقبت، شیردهی وبدون حقوق:</a:t>
            </a:r>
            <a:endParaRPr lang="en-US" sz="2400" dirty="0" smtClean="0">
              <a:solidFill>
                <a:srgbClr val="C00000"/>
              </a:solidFill>
              <a:cs typeface="B Titr" pitchFamily="2" charset="-78"/>
            </a:endParaRPr>
          </a:p>
          <a:p>
            <a:pPr algn="just"/>
            <a:r>
              <a:rPr lang="fa-IR" sz="2600" b="1" dirty="0" smtClean="0">
                <a:cs typeface="B Nazanin" pitchFamily="2" charset="-78"/>
              </a:rPr>
              <a:t>تاریخ شروع استفاده ازمرخصی اضطراری مراقبت ازهمسربعدازوضع حمل ازتاریخ ولادت فرزند با احتساب ایام تعطیل خواهد بود. </a:t>
            </a:r>
          </a:p>
          <a:p>
            <a:pPr algn="just"/>
            <a:r>
              <a:rPr lang="fa-IR" sz="2600" b="1" dirty="0" smtClean="0">
                <a:cs typeface="B Nazanin" pitchFamily="2" charset="-78"/>
              </a:rPr>
              <a:t>تبصره: اعطای مرخصی فوق به کارمندانی که همسرآنان فرزندمرده به دنیامی آورد،جهت مراقبت ازهمسربلامانع می باشد.</a:t>
            </a:r>
          </a:p>
          <a:p>
            <a:pPr algn="just"/>
            <a:endParaRPr lang="en-US" sz="2600" b="1" dirty="0" smtClean="0">
              <a:cs typeface="B Nazanin" pitchFamily="2" charset="-78"/>
            </a:endParaRPr>
          </a:p>
          <a:p>
            <a:r>
              <a:rPr lang="fa-IR" sz="2600" dirty="0" smtClean="0">
                <a:solidFill>
                  <a:srgbClr val="C00000"/>
                </a:solidFill>
                <a:cs typeface="B Titr" pitchFamily="2" charset="-78"/>
              </a:rPr>
              <a:t>ماده 75 آئین نامه اداری واستخدامی کارکنان غیرهیات علمی:</a:t>
            </a:r>
            <a:endParaRPr lang="en-US" sz="2600" dirty="0" smtClean="0">
              <a:solidFill>
                <a:srgbClr val="C00000"/>
              </a:solidFill>
              <a:cs typeface="B Titr" pitchFamily="2" charset="-78"/>
            </a:endParaRPr>
          </a:p>
          <a:p>
            <a:pPr algn="just"/>
            <a:r>
              <a:rPr lang="fa-IR" sz="2800" b="1" dirty="0" smtClean="0">
                <a:cs typeface="B Nazanin" pitchFamily="2" charset="-78"/>
              </a:rPr>
              <a:t>کارمندان اعم ازقراردادی، پیمانی، رسمی آزمایشی ورسمی که به حج تمتع مشرف می شوند مجازخواهند بود فقط یک باراز یک ماه مرخصی تشویقی استفاده نمایند که جزء مرخصی استحقاقی منظور نخواهد شد.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928670"/>
            <a:ext cx="785818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400" b="1" dirty="0" smtClean="0">
                <a:solidFill>
                  <a:srgbClr val="C00000"/>
                </a:solidFill>
                <a:cs typeface="B Titr" pitchFamily="2" charset="-78"/>
              </a:rPr>
              <a:t>ماده 15 دستورالعمل مرخصی های استحقاقی، استعلاجی ومراقبت، شیردهی وبدون حقوق:</a:t>
            </a:r>
            <a:endParaRPr lang="en-US" sz="2400" b="1" dirty="0" smtClean="0">
              <a:solidFill>
                <a:srgbClr val="C00000"/>
              </a:solidFill>
              <a:cs typeface="B Titr" pitchFamily="2" charset="-78"/>
            </a:endParaRPr>
          </a:p>
          <a:p>
            <a:pPr algn="just"/>
            <a:r>
              <a:rPr lang="fa-IR" sz="2800" b="1" dirty="0" smtClean="0">
                <a:cs typeface="B Nazanin" pitchFamily="2" charset="-78"/>
              </a:rPr>
              <a:t>مشمولین مشاغل کارگری شاغل همانند سایر کارمندان مجاز به استفاده از مرخصی های موضوع مواد 74 و 75 وتبصره 3 ماده 82 آئین نامه اداری واستخدامی کارکنان غیرهیات علمی می باشند.</a:t>
            </a:r>
            <a:endParaRPr lang="en-US" sz="2800" b="1" dirty="0" smtClean="0">
              <a:cs typeface="B Nazanin" pitchFamily="2" charset="-78"/>
            </a:endParaRPr>
          </a:p>
          <a:p>
            <a:pPr algn="just"/>
            <a:r>
              <a:rPr lang="fa-IR" sz="2800" b="1" dirty="0" smtClean="0">
                <a:cs typeface="B Nazanin" pitchFamily="2" charset="-78"/>
              </a:rPr>
              <a:t> </a:t>
            </a:r>
            <a:endParaRPr lang="en-US" sz="2800" b="1" dirty="0" smtClean="0">
              <a:cs typeface="B Nazanin" pitchFamily="2" charset="-78"/>
            </a:endParaRPr>
          </a:p>
          <a:p>
            <a:r>
              <a:rPr lang="fa-IR" sz="2600" dirty="0" smtClean="0">
                <a:solidFill>
                  <a:srgbClr val="C00000"/>
                </a:solidFill>
                <a:cs typeface="B Titr" pitchFamily="2" charset="-78"/>
              </a:rPr>
              <a:t>ماده 82 آئین نامه اداری واستخدامی کارکنان غیرهیات علمی:</a:t>
            </a:r>
            <a:endParaRPr lang="en-US" sz="2600" dirty="0" smtClean="0">
              <a:solidFill>
                <a:srgbClr val="C00000"/>
              </a:solidFill>
              <a:cs typeface="B Titr" pitchFamily="2" charset="-78"/>
            </a:endParaRPr>
          </a:p>
          <a:p>
            <a:pPr algn="just"/>
            <a:r>
              <a:rPr lang="fa-IR" sz="2800" b="1" dirty="0" smtClean="0">
                <a:cs typeface="B Nazanin" pitchFamily="2" charset="-78"/>
              </a:rPr>
              <a:t>به بانوان باردار برای هر بار وضع حمل ، نه ماه مرخصی زایمان با استفاده از حقوق وفوق العاده های مربوط تعلق می گیرد (برای یک قلو و دو قلو نه ماه وبرای سه قلو وبالاتر یکسال )</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2"/>
            <a:ext cx="7438803"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2800" b="1" dirty="0" smtClean="0">
                <a:cs typeface="B Nazanin" pitchFamily="2" charset="-78"/>
              </a:rPr>
              <a:t>9 – مرخصی تشویقی حج تمتع</a:t>
            </a:r>
            <a:endParaRPr lang="en-US" sz="2800" b="1" dirty="0" smtClean="0">
              <a:cs typeface="B Nazanin" pitchFamily="2" charset="-78"/>
            </a:endParaRPr>
          </a:p>
          <a:p>
            <a:r>
              <a:rPr lang="fa-IR" sz="2800" b="1" dirty="0" smtClean="0">
                <a:cs typeface="B Nazanin" pitchFamily="2" charset="-78"/>
              </a:rPr>
              <a:t>10- مرخصی زایمان</a:t>
            </a:r>
            <a:endParaRPr lang="en-US" sz="2800" b="1" dirty="0" smtClean="0">
              <a:cs typeface="B Nazanin" pitchFamily="2" charset="-78"/>
            </a:endParaRPr>
          </a:p>
          <a:p>
            <a:r>
              <a:rPr lang="fa-IR" sz="2800" b="1" dirty="0" smtClean="0">
                <a:cs typeface="B Nazanin" pitchFamily="2" charset="-78"/>
              </a:rPr>
              <a:t>11- مرخصی شیردهی</a:t>
            </a:r>
            <a:endParaRPr lang="en-US" sz="2800" b="1" dirty="0" smtClean="0">
              <a:cs typeface="B Nazanin" pitchFamily="2" charset="-78"/>
            </a:endParaRPr>
          </a:p>
          <a:p>
            <a:r>
              <a:rPr lang="fa-IR" sz="2800" b="1" dirty="0" smtClean="0">
                <a:cs typeface="B Nazanin" pitchFamily="2" charset="-78"/>
              </a:rPr>
              <a:t>12 – مرخصی ایثارگران</a:t>
            </a:r>
            <a:endParaRPr lang="en-US" sz="2800" b="1" dirty="0" smtClean="0">
              <a:cs typeface="B Nazanin" pitchFamily="2" charset="-78"/>
            </a:endParaRPr>
          </a:p>
          <a:p>
            <a:r>
              <a:rPr lang="fa-IR" sz="2800" b="1" dirty="0" smtClean="0">
                <a:cs typeface="B Nazanin" pitchFamily="2" charset="-78"/>
              </a:rPr>
              <a:t>13- مرخصی مشاغل سخت وزیان آور</a:t>
            </a:r>
            <a:endParaRPr lang="en-US" sz="2800" b="1" dirty="0" smtClean="0">
              <a:cs typeface="B Nazanin" pitchFamily="2" charset="-78"/>
            </a:endParaRPr>
          </a:p>
          <a:p>
            <a:r>
              <a:rPr lang="fa-IR" sz="2800" b="1" dirty="0" smtClean="0">
                <a:cs typeface="B Nazanin" pitchFamily="2" charset="-78"/>
              </a:rPr>
              <a:t>14 – مرخصی ورزشی</a:t>
            </a:r>
            <a:endParaRPr lang="en-US" sz="2800" b="1" dirty="0" smtClean="0">
              <a:cs typeface="B Nazanin" pitchFamily="2" charset="-78"/>
            </a:endParaRPr>
          </a:p>
          <a:p>
            <a:r>
              <a:rPr lang="fa-IR" sz="2800" b="1" dirty="0" smtClean="0">
                <a:cs typeface="B Nazanin" pitchFamily="2" charset="-78"/>
              </a:rPr>
              <a:t>15 – مرخصی مناطق محروم وجنگی</a:t>
            </a:r>
            <a:endParaRPr lang="en-US" sz="2800" b="1" dirty="0" smtClean="0">
              <a:cs typeface="B Nazanin" pitchFamily="2" charset="-78"/>
            </a:endParaRPr>
          </a:p>
          <a:p>
            <a:r>
              <a:rPr lang="fa-IR" sz="2800" b="1" dirty="0" smtClean="0">
                <a:cs typeface="B Nazanin" pitchFamily="2" charset="-78"/>
              </a:rPr>
              <a:t>16 – کسرساعت بانوان دارای شرایط خاص</a:t>
            </a:r>
            <a:endParaRPr lang="en-US" sz="2800" b="1" dirty="0" smtClean="0">
              <a:cs typeface="B Nazanin" pitchFamily="2" charset="-78"/>
            </a:endParaRPr>
          </a:p>
          <a:p>
            <a:r>
              <a:rPr lang="fa-IR" sz="2800" b="1" dirty="0" smtClean="0">
                <a:cs typeface="B Nazanin" pitchFamily="2" charset="-78"/>
              </a:rPr>
              <a:t>17 – قانون حمایت ازمعلولان</a:t>
            </a:r>
            <a:endParaRPr lang="en-US" sz="2800" b="1" dirty="0" smtClean="0">
              <a:cs typeface="B Nazanin" pitchFamily="2" charset="-78"/>
            </a:endParaRPr>
          </a:p>
          <a:p>
            <a:r>
              <a:rPr lang="fa-IR" sz="2800" b="1" dirty="0" smtClean="0">
                <a:cs typeface="B Nazanin" pitchFamily="2" charset="-78"/>
              </a:rPr>
              <a:t>18 – قانون بهره وری</a:t>
            </a:r>
            <a:endParaRPr lang="en-US" sz="2800" b="1" dirty="0" smtClean="0">
              <a:cs typeface="B Nazanin" pitchFamily="2" charset="-78"/>
            </a:endParaRPr>
          </a:p>
          <a:p>
            <a:r>
              <a:rPr lang="fa-IR" sz="2800" b="1" dirty="0" smtClean="0">
                <a:cs typeface="B Nazanin" pitchFamily="2" charset="-78"/>
              </a:rPr>
              <a:t>19 – کسرساعت کاری مراقبین جانبازان</a:t>
            </a:r>
            <a:endParaRPr lang="en-US" sz="2800" b="1" dirty="0" smtClean="0">
              <a:cs typeface="B Nazanin" pitchFamily="2" charset="-78"/>
            </a:endParaRPr>
          </a:p>
          <a:p>
            <a:pPr algn="just"/>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785794"/>
            <a:ext cx="78581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400" dirty="0" smtClean="0">
                <a:solidFill>
                  <a:srgbClr val="C00000"/>
                </a:solidFill>
                <a:cs typeface="B Titr" pitchFamily="2" charset="-78"/>
              </a:rPr>
              <a:t>تبصره 2 ماده 82 آئین نامه اداری واستخدامی کارکنان غیرهیات علمی:</a:t>
            </a:r>
            <a:endParaRPr lang="en-US" sz="2400" dirty="0" smtClean="0">
              <a:solidFill>
                <a:srgbClr val="C00000"/>
              </a:solidFill>
              <a:cs typeface="B Titr" pitchFamily="2" charset="-78"/>
            </a:endParaRPr>
          </a:p>
          <a:p>
            <a:pPr algn="just"/>
            <a:r>
              <a:rPr lang="fa-IR" sz="2800" b="1" dirty="0" smtClean="0">
                <a:cs typeface="B Nazanin" pitchFamily="2" charset="-78"/>
              </a:rPr>
              <a:t>مدت مرخصی استعلاجی بانوانی که در طول دوران بارداری با تائید پزشک معالج از مرخصی استعلاجی استفاده می کنند ، از سقف مرخصی زایمان آنها کسر نخواهد شد .</a:t>
            </a:r>
          </a:p>
          <a:p>
            <a:endParaRPr lang="en-US" sz="2800" dirty="0" smtClean="0"/>
          </a:p>
          <a:p>
            <a:r>
              <a:rPr lang="fa-IR" sz="2400" dirty="0" smtClean="0">
                <a:solidFill>
                  <a:srgbClr val="C00000"/>
                </a:solidFill>
                <a:cs typeface="B Titr" pitchFamily="2" charset="-78"/>
              </a:rPr>
              <a:t>تبصره 5 ماده 82 آئین نامه اداری واستخدامی کارکنان غیرهیات علمی:</a:t>
            </a:r>
            <a:endParaRPr lang="en-US" sz="2400" dirty="0" smtClean="0">
              <a:solidFill>
                <a:srgbClr val="C00000"/>
              </a:solidFill>
              <a:cs typeface="B Titr" pitchFamily="2" charset="-78"/>
            </a:endParaRPr>
          </a:p>
          <a:p>
            <a:pPr algn="just"/>
            <a:r>
              <a:rPr lang="fa-IR" sz="2800" b="1" dirty="0" smtClean="0">
                <a:cs typeface="B Nazanin" pitchFamily="2" charset="-78"/>
              </a:rPr>
              <a:t>به کارمندان زن پس از اتمام مرخصی زایمان تا سن 24 ماهگی فرزند، روزانه یک ساعت مرخصی شیردهی تعلق می گیرد.</a:t>
            </a:r>
          </a:p>
          <a:p>
            <a:endParaRPr lang="en-US" sz="2800" dirty="0" smtClean="0"/>
          </a:p>
          <a:p>
            <a:r>
              <a:rPr lang="fa-IR" sz="2400" dirty="0" smtClean="0">
                <a:solidFill>
                  <a:srgbClr val="C00000"/>
                </a:solidFill>
                <a:cs typeface="B Titr" pitchFamily="2" charset="-78"/>
              </a:rPr>
              <a:t>تبصره 4 ماده 82 آئین نامه اداری واستخدامی کارکنان غیرهیات علمی :</a:t>
            </a:r>
            <a:endParaRPr lang="en-US" sz="2400" dirty="0" smtClean="0">
              <a:solidFill>
                <a:srgbClr val="C00000"/>
              </a:solidFill>
              <a:cs typeface="B Titr" pitchFamily="2" charset="-78"/>
            </a:endParaRPr>
          </a:p>
          <a:p>
            <a:pPr algn="just"/>
            <a:r>
              <a:rPr lang="fa-IR" sz="2800" b="1" dirty="0" smtClean="0">
                <a:cs typeface="B Nazanin" pitchFamily="2" charset="-78"/>
              </a:rPr>
              <a:t>مرخصی زایمان درخصوص مادرانی که فرزند آنها مرده به دنیا می آید دو ماه خواهد بود.</a:t>
            </a:r>
            <a:endParaRPr lang="en-US" sz="28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785794"/>
            <a:ext cx="785818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600" dirty="0" smtClean="0">
                <a:solidFill>
                  <a:srgbClr val="C00000"/>
                </a:solidFill>
                <a:cs typeface="B Titr" pitchFamily="2" charset="-78"/>
              </a:rPr>
              <a:t>ماده 23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تشخیص تاریخ شروع معذوریت وضع حمل بانوان به عهده پزشک معالج می باشد.</a:t>
            </a:r>
          </a:p>
          <a:p>
            <a:endParaRPr lang="en-US" sz="2800" dirty="0" smtClean="0"/>
          </a:p>
          <a:p>
            <a:r>
              <a:rPr lang="fa-IR" sz="2600" dirty="0" smtClean="0">
                <a:solidFill>
                  <a:srgbClr val="C00000"/>
                </a:solidFill>
                <a:cs typeface="B Titr" pitchFamily="2" charset="-78"/>
              </a:rPr>
              <a:t>ماده 24 دستورالعمل مرخصی های استحقاقی، استعلاجی ومراقبت، شیردهی وبدون حقوق:</a:t>
            </a:r>
            <a:endParaRPr lang="en-US" sz="2600" dirty="0" smtClean="0">
              <a:solidFill>
                <a:srgbClr val="C00000"/>
              </a:solidFill>
              <a:cs typeface="B Titr" pitchFamily="2" charset="-78"/>
            </a:endParaRPr>
          </a:p>
          <a:p>
            <a:pPr algn="just"/>
            <a:r>
              <a:rPr lang="fa-IR" sz="2800" b="1" dirty="0" smtClean="0">
                <a:cs typeface="B Nazanin" pitchFamily="2" charset="-78"/>
              </a:rPr>
              <a:t>بانوان کارمندی که ازطریق حامل (رحم اجاره ای ) دارای فرزند می شوند، بارعایت قوانین ومقررات این آئین نامه می تواننداز مرخصی معذوریت زایمان استفاده نمایند.</a:t>
            </a:r>
            <a:endParaRPr lang="en-US" sz="2800" b="1" dirty="0" smtClean="0">
              <a:cs typeface="B Nazanin" pitchFamily="2" charset="-78"/>
            </a:endParaRPr>
          </a:p>
          <a:p>
            <a:r>
              <a:rPr lang="fa-IR" sz="2800" dirty="0" smtClean="0"/>
              <a:t> </a:t>
            </a:r>
            <a:endParaRPr lang="en-US" sz="28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idx="1"/>
          </p:nvPr>
        </p:nvSpPr>
        <p:spPr/>
        <p:txBody>
          <a:bodyPr/>
          <a:lstStyle/>
          <a:p>
            <a:pPr eaLnBrk="1" hangingPunct="1"/>
            <a:endParaRPr lang="en-US" smtClean="0"/>
          </a:p>
        </p:txBody>
      </p:sp>
      <p:sp>
        <p:nvSpPr>
          <p:cNvPr id="27653" name="Rectangle 5"/>
          <p:cNvSpPr>
            <a:spLocks noChangeArrowheads="1"/>
          </p:cNvSpPr>
          <p:nvPr/>
        </p:nvSpPr>
        <p:spPr bwMode="auto">
          <a:xfrm>
            <a:off x="1619250" y="1989138"/>
            <a:ext cx="2374900" cy="579437"/>
          </a:xfrm>
          <a:prstGeom prst="rect">
            <a:avLst/>
          </a:prstGeom>
          <a:noFill/>
          <a:ln w="9525">
            <a:noFill/>
            <a:miter lim="800000"/>
            <a:headEnd/>
            <a:tailEnd/>
          </a:ln>
        </p:spPr>
        <p:txBody>
          <a:bodyPr>
            <a:spAutoFit/>
          </a:bodyPr>
          <a:lstStyle/>
          <a:p>
            <a:pPr algn="ctr" rtl="0">
              <a:spcBef>
                <a:spcPct val="50000"/>
              </a:spcBef>
            </a:pPr>
            <a:r>
              <a:rPr lang="ar-SA" sz="3200" b="1">
                <a:solidFill>
                  <a:srgbClr val="0066FF"/>
                </a:solidFill>
              </a:rPr>
              <a:t>با تشك</a:t>
            </a:r>
            <a:r>
              <a:rPr lang="fa-IR" sz="3200" b="1">
                <a:solidFill>
                  <a:srgbClr val="0066FF"/>
                </a:solidFill>
              </a:rPr>
              <a:t>ـ</a:t>
            </a:r>
            <a:r>
              <a:rPr lang="ar-SA" sz="3200" b="1">
                <a:solidFill>
                  <a:srgbClr val="0066FF"/>
                </a:solidFill>
              </a:rPr>
              <a:t>ر</a:t>
            </a:r>
            <a:endParaRPr lang="en-US" sz="3200" b="1">
              <a:solidFill>
                <a:srgbClr val="0066FF"/>
              </a:solidFill>
            </a:endParaRPr>
          </a:p>
        </p:txBody>
      </p:sp>
      <p:pic>
        <p:nvPicPr>
          <p:cNvPr id="27655" name="Picture 7" descr="17"/>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7" name="Rectangle 6"/>
          <p:cNvSpPr/>
          <p:nvPr/>
        </p:nvSpPr>
        <p:spPr>
          <a:xfrm>
            <a:off x="0" y="1428736"/>
            <a:ext cx="5143504" cy="2862322"/>
          </a:xfrm>
          <a:prstGeom prst="rect">
            <a:avLst/>
          </a:prstGeom>
        </p:spPr>
        <p:txBody>
          <a:bodyPr wrap="square">
            <a:spAutoFit/>
          </a:bodyPr>
          <a:lstStyle/>
          <a:p>
            <a:pPr algn="ctr">
              <a:buFont typeface="Arial" pitchFamily="34" charset="0"/>
              <a:buNone/>
            </a:pPr>
            <a:r>
              <a:rPr lang="fa-IR" sz="6000" b="1" dirty="0" smtClean="0">
                <a:solidFill>
                  <a:schemeClr val="tx1">
                    <a:lumMod val="75000"/>
                    <a:lumOff val="25000"/>
                  </a:schemeClr>
                </a:solidFill>
                <a:cs typeface="B Mitra" pitchFamily="2" charset="-78"/>
              </a:rPr>
              <a:t>از صبر و حوصله همه عزيزان متشكرم</a:t>
            </a:r>
            <a:endParaRPr lang="en-US" sz="6000" b="1" dirty="0" smtClean="0">
              <a:solidFill>
                <a:schemeClr val="tx1">
                  <a:lumMod val="75000"/>
                  <a:lumOff val="25000"/>
                </a:schemeClr>
              </a:solidFill>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
                                          </p:val>
                                        </p:tav>
                                        <p:tav tm="100000">
                                          <p:val>
                                            <p:strVal val="#ppt_w"/>
                                          </p:val>
                                        </p:tav>
                                      </p:tavLst>
                                    </p:anim>
                                    <p:anim calcmode="lin" valueType="num">
                                      <p:cBhvr>
                                        <p:cTn id="8" dur="2000" fill="hold"/>
                                        <p:tgtEl>
                                          <p:spTgt spid="122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4"/>
                                          </p:val>
                                        </p:tav>
                                        <p:tav tm="100000">
                                          <p:val>
                                            <p:strVal val="#ppt_x"/>
                                          </p:val>
                                        </p:tav>
                                      </p:tavLst>
                                    </p:anim>
                                    <p:anim calcmode="lin" valueType="num">
                                      <p:cBhvr>
                                        <p:cTn id="10" dur="2000" fill="hold"/>
                                        <p:tgtEl>
                                          <p:spTgt spid="122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500">
                                          <p:stCondLst>
                                            <p:cond delay="0"/>
                                          </p:stCondLst>
                                        </p:cTn>
                                        <p:tgtEl>
                                          <p:spTgt spid="12291">
                                            <p:txEl>
                                              <p:pRg st="0" end="0"/>
                                            </p:txEl>
                                          </p:spTgt>
                                        </p:tgtEl>
                                      </p:cBhvr>
                                    </p:animEffect>
                                    <p:anim calcmode="lin" valueType="num">
                                      <p:cBhvr>
                                        <p:cTn id="16" dur="500" fill="hold">
                                          <p:stCondLst>
                                            <p:cond delay="0"/>
                                          </p:stCondLst>
                                        </p:cTn>
                                        <p:tgtEl>
                                          <p:spTgt spid="122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1000108"/>
            <a:ext cx="7438803"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2600" dirty="0" smtClean="0">
                <a:solidFill>
                  <a:srgbClr val="C00000"/>
                </a:solidFill>
                <a:cs typeface="B Titr" pitchFamily="2" charset="-78"/>
              </a:rPr>
              <a:t>ماده 71 آئین نامه اداری واستخدامی کارکنان غیر هیات علمی:</a:t>
            </a:r>
          </a:p>
          <a:p>
            <a:endParaRPr lang="en-US" sz="2600" dirty="0" smtClean="0">
              <a:solidFill>
                <a:srgbClr val="C00000"/>
              </a:solidFill>
              <a:cs typeface="B Titr" pitchFamily="2" charset="-78"/>
            </a:endParaRPr>
          </a:p>
          <a:p>
            <a:pPr algn="just"/>
            <a:r>
              <a:rPr lang="fa-IR" sz="2800" b="1" dirty="0" smtClean="0">
                <a:cs typeface="B Nazanin" pitchFamily="2" charset="-78"/>
              </a:rPr>
              <a:t>کارمندان رسمی وپیمانی موسسه سالی 30 روز حق مرخصی کاری با استفاده ازحقوق ومزایای مربوط را دارند.</a:t>
            </a:r>
            <a:endParaRPr lang="en-US" sz="2800" b="1" dirty="0" smtClean="0">
              <a:cs typeface="B Nazanin" pitchFamily="2" charset="-78"/>
            </a:endParaRPr>
          </a:p>
          <a:p>
            <a:pPr algn="just"/>
            <a:endParaRPr lang="en-US" sz="2800" dirty="0" smtClean="0"/>
          </a:p>
          <a:p>
            <a:pPr algn="just"/>
            <a:r>
              <a:rPr lang="fa-IR" sz="2600" dirty="0" smtClean="0">
                <a:solidFill>
                  <a:srgbClr val="C00000"/>
                </a:solidFill>
                <a:cs typeface="B Titr" pitchFamily="2" charset="-78"/>
              </a:rPr>
              <a:t>ماده 72 آئین نامه اداری واستخدامی کارکنان غیر هیات علمی:</a:t>
            </a:r>
          </a:p>
          <a:p>
            <a:pPr algn="just"/>
            <a:endParaRPr lang="en-US" sz="2600" dirty="0" smtClean="0">
              <a:solidFill>
                <a:srgbClr val="C00000"/>
              </a:solidFill>
              <a:cs typeface="B Titr" pitchFamily="2" charset="-78"/>
            </a:endParaRPr>
          </a:p>
          <a:p>
            <a:pPr algn="just"/>
            <a:r>
              <a:rPr lang="fa-IR" sz="2800" b="1" dirty="0" smtClean="0">
                <a:cs typeface="B Nazanin" pitchFamily="2" charset="-78"/>
              </a:rPr>
              <a:t>کارمندان می توانند به هرمیزان از ذخیره مرخصی استحقاقی خود پس از موافقت مسئول مربوط استفاده نمایند.</a:t>
            </a:r>
            <a:endParaRPr lang="en-US" sz="2800" b="1" dirty="0" smtClean="0">
              <a:cs typeface="B Nazanin" pitchFamily="2" charset="-78"/>
            </a:endParaRPr>
          </a:p>
          <a:p>
            <a:pPr algn="just"/>
            <a:endParaRPr lang="en-US" sz="2800" dirty="0" smtClean="0"/>
          </a:p>
          <a:p>
            <a:endParaRPr lang="fa-IR" sz="3000" b="1" dirty="0" smtClean="0">
              <a:solidFill>
                <a:srgbClr val="0070C0"/>
              </a:solidFill>
              <a:latin typeface="Calibri" pitchFamily="34" charset="0"/>
              <a:ea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1538" y="285728"/>
            <a:ext cx="7438803"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endParaRPr lang="fa-IR" sz="3000" b="1" dirty="0" smtClean="0">
              <a:solidFill>
                <a:srgbClr val="0070C0"/>
              </a:solidFill>
              <a:latin typeface="Calibri" pitchFamily="34" charset="0"/>
              <a:ea typeface="Calibri" pitchFamily="34" charset="0"/>
              <a:cs typeface="B Titr" pitchFamily="2" charset="-78"/>
            </a:endParaRPr>
          </a:p>
          <a:p>
            <a:pPr algn="just" fontAlgn="base">
              <a:lnSpc>
                <a:spcPct val="150000"/>
              </a:lnSpc>
              <a:spcBef>
                <a:spcPct val="0"/>
              </a:spcBef>
              <a:spcAft>
                <a:spcPct val="0"/>
              </a:spcAft>
            </a:pPr>
            <a:r>
              <a:rPr lang="fa-IR" sz="2800" dirty="0" smtClean="0">
                <a:solidFill>
                  <a:srgbClr val="C00000"/>
                </a:solidFill>
                <a:cs typeface="B Titr" pitchFamily="2" charset="-78"/>
              </a:rPr>
              <a:t>ماده 64 قوانین ومقررات کار وتامین اجتماعی:</a:t>
            </a:r>
          </a:p>
          <a:p>
            <a:pPr algn="just" fontAlgn="base">
              <a:lnSpc>
                <a:spcPct val="150000"/>
              </a:lnSpc>
              <a:spcBef>
                <a:spcPct val="0"/>
              </a:spcBef>
              <a:spcAft>
                <a:spcPct val="0"/>
              </a:spcAft>
            </a:pPr>
            <a:endParaRPr lang="en-US" sz="2800" dirty="0" smtClean="0">
              <a:solidFill>
                <a:srgbClr val="C00000"/>
              </a:solidFill>
              <a:cs typeface="B Titr" pitchFamily="2" charset="-78"/>
            </a:endParaRPr>
          </a:p>
          <a:p>
            <a:pPr lvl="0" algn="just" fontAlgn="base">
              <a:lnSpc>
                <a:spcPct val="150000"/>
              </a:lnSpc>
              <a:spcBef>
                <a:spcPct val="0"/>
              </a:spcBef>
              <a:spcAft>
                <a:spcPct val="0"/>
              </a:spcAft>
            </a:pPr>
            <a:r>
              <a:rPr lang="fa-IR" sz="2800" b="1" dirty="0" smtClean="0">
                <a:cs typeface="B Nazanin" pitchFamily="2" charset="-78"/>
              </a:rPr>
              <a:t>مرخصی استحقاقی سالانه کارگران با استفاده ازمزد واحتساب چهار روز جمعه ، جمعا" یک ماه است . سایر روزهای تعطیل جزء ایام مرخصی محسوب نخواهد شد.برای کار کمترازیک سال مرخصی مزبور به نسبت مدت کار انجام یافته محاسبه می شود.</a:t>
            </a:r>
            <a:endParaRPr kumimoji="0" lang="fa-IR" sz="28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71538" y="500042"/>
            <a:ext cx="7438803"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r>
              <a:rPr lang="fa-IR" sz="2800" dirty="0" smtClean="0">
                <a:solidFill>
                  <a:srgbClr val="C00000"/>
                </a:solidFill>
                <a:cs typeface="B Titr" pitchFamily="2" charset="-78"/>
              </a:rPr>
              <a:t>ماده 66 قوانین ومقررات کاروتامین اجتماعی:</a:t>
            </a:r>
          </a:p>
          <a:p>
            <a:r>
              <a:rPr lang="fa-IR" sz="2600" b="1" dirty="0" smtClean="0">
                <a:cs typeface="B Nazanin" pitchFamily="2" charset="-78"/>
              </a:rPr>
              <a:t>کارگرنمی تواند بیش از 9 روز ازمرخصی سالانه خود را ذخیره کند.</a:t>
            </a:r>
          </a:p>
          <a:p>
            <a:endParaRPr lang="en-US" sz="2400" dirty="0" smtClean="0"/>
          </a:p>
          <a:p>
            <a:r>
              <a:rPr lang="fa-IR" sz="2600" dirty="0" smtClean="0">
                <a:solidFill>
                  <a:srgbClr val="C00000"/>
                </a:solidFill>
                <a:cs typeface="B Titr" pitchFamily="2" charset="-78"/>
              </a:rPr>
              <a:t>ماده 77 آئین نامه اداری واستخدامی کارکنان غیر هیات علمی:</a:t>
            </a:r>
          </a:p>
          <a:p>
            <a:pPr lvl="0" algn="just"/>
            <a:r>
              <a:rPr lang="fa-IR" sz="2600" b="1" dirty="0" smtClean="0">
                <a:cs typeface="B Nazanin" pitchFamily="2" charset="-78"/>
              </a:rPr>
              <a:t>تعطیلات رسمی بین مرخصی های استحقاقی جزءمرخصی محسوب نمی شود.</a:t>
            </a:r>
          </a:p>
          <a:p>
            <a:pPr lvl="0"/>
            <a:endParaRPr lang="fa-IR" sz="2400" dirty="0" smtClean="0"/>
          </a:p>
          <a:p>
            <a:pPr algn="just"/>
            <a:r>
              <a:rPr lang="fa-IR" sz="2600" dirty="0" smtClean="0">
                <a:solidFill>
                  <a:srgbClr val="C00000"/>
                </a:solidFill>
                <a:cs typeface="B Titr" pitchFamily="2" charset="-78"/>
              </a:rPr>
              <a:t>ماده 1 دستورالعمل مرخصی های استحقاقی، استعلاجی ومراقبت، شیردهی وبدون حقوق:</a:t>
            </a:r>
            <a:endParaRPr lang="en-US" sz="2600" dirty="0" smtClean="0">
              <a:solidFill>
                <a:srgbClr val="C00000"/>
              </a:solidFill>
              <a:cs typeface="B Titr" pitchFamily="2" charset="-78"/>
            </a:endParaRPr>
          </a:p>
          <a:p>
            <a:pPr lvl="0" algn="just"/>
            <a:r>
              <a:rPr lang="fa-IR" sz="2600" b="1" dirty="0" smtClean="0">
                <a:cs typeface="B Nazanin" pitchFamily="2" charset="-78"/>
              </a:rPr>
              <a:t>کارمندان رسمی آزمایشی، رسمی، پیمانی، مشمولین خدمت پزشکان وپیراپزشکان ، قرارداد کار معین واتباع بیگانه مشمول این دستورالعمل می باشند.</a:t>
            </a:r>
          </a:p>
          <a:p>
            <a:endParaRPr lang="fa-IR" sz="3000" b="1" dirty="0" smtClean="0">
              <a:solidFill>
                <a:srgbClr val="0070C0"/>
              </a:solidFill>
              <a:latin typeface="Calibri" pitchFamily="34" charset="0"/>
              <a:ea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000100" y="500042"/>
            <a:ext cx="7438803"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a:endParaRPr lang="fa-IR" sz="3200" b="1" dirty="0" smtClean="0"/>
          </a:p>
          <a:p>
            <a:pPr algn="just"/>
            <a:r>
              <a:rPr lang="fa-IR" sz="2800" dirty="0" smtClean="0">
                <a:solidFill>
                  <a:srgbClr val="C00000"/>
                </a:solidFill>
                <a:cs typeface="B Titr" pitchFamily="2" charset="-78"/>
              </a:rPr>
              <a:t>تبصره 1: </a:t>
            </a:r>
            <a:r>
              <a:rPr lang="fa-IR" sz="2800" b="1" dirty="0" smtClean="0">
                <a:cs typeface="B Nazanin" pitchFamily="2" charset="-78"/>
              </a:rPr>
              <a:t>مشمولین قرارداد مشاغل کارگری ازلحاظ مرخصی استحقاقی سالیانه واستعلاجی تابع قانون کار وتامین اجتماعی خواهند بود.</a:t>
            </a:r>
          </a:p>
          <a:p>
            <a:pPr algn="just"/>
            <a:endParaRPr lang="fa-IR" sz="3200" dirty="0" smtClean="0"/>
          </a:p>
          <a:p>
            <a:pPr algn="just"/>
            <a:r>
              <a:rPr lang="fa-IR" sz="2800" b="1" dirty="0" smtClean="0">
                <a:solidFill>
                  <a:srgbClr val="C00000"/>
                </a:solidFill>
                <a:cs typeface="B Titr" pitchFamily="2" charset="-78"/>
              </a:rPr>
              <a:t>تبصره 2: </a:t>
            </a:r>
            <a:r>
              <a:rPr lang="fa-IR" sz="2800" b="1" dirty="0" smtClean="0">
                <a:cs typeface="B Nazanin" pitchFamily="2" charset="-78"/>
              </a:rPr>
              <a:t>مشمولین قرارداد کارمعین ازلحاظ مرخصی استحقاقی وبدون حقوق تابع مصوبات هیات امناء وازلحاظ مرخصی استعلاجی تابع مقررات تامین اجتماعی خواهند بود.</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a-IR" sz="30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28662" y="500042"/>
            <a:ext cx="7438803"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algn="just" fontAlgn="base">
              <a:spcBef>
                <a:spcPct val="0"/>
              </a:spcBef>
              <a:spcAft>
                <a:spcPct val="0"/>
              </a:spcAft>
            </a:pPr>
            <a:r>
              <a:rPr lang="fa-IR" sz="2600" b="1" dirty="0" smtClean="0">
                <a:solidFill>
                  <a:srgbClr val="C00000"/>
                </a:solidFill>
                <a:cs typeface="B Titr" pitchFamily="2" charset="-78"/>
              </a:rPr>
              <a:t>ماده 3 دستورالعمل مرخصی های استحقاقی، استعلاجی ومراقبت، شیردهی وبدون حقوق:</a:t>
            </a:r>
            <a:endParaRPr lang="en-US" sz="2600" b="1" dirty="0" smtClean="0">
              <a:solidFill>
                <a:srgbClr val="C00000"/>
              </a:solidFill>
              <a:cs typeface="B Titr" pitchFamily="2" charset="-78"/>
            </a:endParaRPr>
          </a:p>
          <a:p>
            <a:pPr algn="just" fontAlgn="base">
              <a:spcBef>
                <a:spcPct val="0"/>
              </a:spcBef>
              <a:spcAft>
                <a:spcPct val="0"/>
              </a:spcAft>
            </a:pPr>
            <a:r>
              <a:rPr lang="fa-IR" sz="2800" b="1" dirty="0" smtClean="0">
                <a:cs typeface="B Nazanin" pitchFamily="2" charset="-78"/>
              </a:rPr>
              <a:t>مرخصی استحقاقی کارمندازنخستین ماه خدمت به نسبت مدت خدمت به ازای هرماه دو ونیم روز به وی تعلق می گیرد.</a:t>
            </a:r>
          </a:p>
          <a:p>
            <a:pPr algn="just" fontAlgn="base">
              <a:spcBef>
                <a:spcPct val="0"/>
              </a:spcBef>
              <a:spcAft>
                <a:spcPct val="0"/>
              </a:spcAft>
            </a:pPr>
            <a:endParaRPr lang="fa-IR" sz="2800" dirty="0" smtClean="0"/>
          </a:p>
          <a:p>
            <a:pPr algn="just" fontAlgn="base">
              <a:spcBef>
                <a:spcPct val="0"/>
              </a:spcBef>
              <a:spcAft>
                <a:spcPct val="0"/>
              </a:spcAft>
            </a:pPr>
            <a:r>
              <a:rPr lang="fa-IR" sz="2600" b="1" dirty="0" smtClean="0">
                <a:solidFill>
                  <a:srgbClr val="C00000"/>
                </a:solidFill>
                <a:cs typeface="B Titr" pitchFamily="2" charset="-78"/>
              </a:rPr>
              <a:t>ماده 4 دستورالعمل مرخصی های استحقاقی، استعلاجی ومراقبت، شیردهی وبدون حقوق:</a:t>
            </a:r>
            <a:endParaRPr lang="en-US" sz="2600" b="1" dirty="0" smtClean="0">
              <a:solidFill>
                <a:srgbClr val="C00000"/>
              </a:solidFill>
              <a:cs typeface="B Titr" pitchFamily="2" charset="-78"/>
            </a:endParaRPr>
          </a:p>
          <a:p>
            <a:pPr algn="just" fontAlgn="base">
              <a:spcBef>
                <a:spcPct val="0"/>
              </a:spcBef>
              <a:spcAft>
                <a:spcPct val="0"/>
              </a:spcAft>
            </a:pPr>
            <a:r>
              <a:rPr lang="fa-IR" sz="2800" b="1" dirty="0" smtClean="0">
                <a:cs typeface="B Nazanin" pitchFamily="2" charset="-78"/>
              </a:rPr>
              <a:t>استفاده ازمرخصی استحقاقی منوط به ارایه تقاضای کارمند وموافقت مسئول مربوطه می باشد.</a:t>
            </a:r>
            <a:endParaRPr lang="en-US" sz="2800" b="1" dirty="0" smtClean="0">
              <a:cs typeface="B Nazanin" pitchFamily="2" charset="-78"/>
            </a:endParaRPr>
          </a:p>
          <a:p>
            <a:pPr algn="just" fontAlgn="base">
              <a:spcBef>
                <a:spcPct val="0"/>
              </a:spcBef>
              <a:spcAft>
                <a:spcPct val="0"/>
              </a:spcAft>
              <a:buFontTx/>
              <a:buChar char="-"/>
            </a:pPr>
            <a:endParaRPr lang="en-US" sz="2800"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859</TotalTime>
  <Words>3175</Words>
  <Application>Microsoft Office PowerPoint</Application>
  <PresentationFormat>On-screen Show (4:3)</PresentationFormat>
  <Paragraphs>239</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عملکرد  مدیریت برنامه ریزی ، بودجه و پایش عملکرد اسفند 1395</dc:title>
  <dc:creator>RAYANTAK</dc:creator>
  <cp:lastModifiedBy>edari-asvar</cp:lastModifiedBy>
  <cp:revision>313</cp:revision>
  <dcterms:created xsi:type="dcterms:W3CDTF">2017-03-13T20:27:54Z</dcterms:created>
  <dcterms:modified xsi:type="dcterms:W3CDTF">2019-11-26T07:13:09Z</dcterms:modified>
</cp:coreProperties>
</file>