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33"/>
  </p:notesMasterIdLst>
  <p:sldIdLst>
    <p:sldId id="263" r:id="rId2"/>
    <p:sldId id="292" r:id="rId3"/>
    <p:sldId id="371" r:id="rId4"/>
    <p:sldId id="426" r:id="rId5"/>
    <p:sldId id="372" r:id="rId6"/>
    <p:sldId id="420" r:id="rId7"/>
    <p:sldId id="421" r:id="rId8"/>
    <p:sldId id="422" r:id="rId9"/>
    <p:sldId id="423" r:id="rId10"/>
    <p:sldId id="424" r:id="rId11"/>
    <p:sldId id="425" r:id="rId12"/>
    <p:sldId id="427" r:id="rId13"/>
    <p:sldId id="428" r:id="rId14"/>
    <p:sldId id="429" r:id="rId15"/>
    <p:sldId id="430" r:id="rId16"/>
    <p:sldId id="431" r:id="rId17"/>
    <p:sldId id="432" r:id="rId18"/>
    <p:sldId id="433" r:id="rId19"/>
    <p:sldId id="373" r:id="rId20"/>
    <p:sldId id="434" r:id="rId21"/>
    <p:sldId id="435" r:id="rId22"/>
    <p:sldId id="436" r:id="rId23"/>
    <p:sldId id="437" r:id="rId24"/>
    <p:sldId id="440" r:id="rId25"/>
    <p:sldId id="438" r:id="rId26"/>
    <p:sldId id="439" r:id="rId27"/>
    <p:sldId id="441" r:id="rId28"/>
    <p:sldId id="442" r:id="rId29"/>
    <p:sldId id="443" r:id="rId30"/>
    <p:sldId id="444" r:id="rId31"/>
    <p:sldId id="294" r:id="rId32"/>
  </p:sldIdLst>
  <p:sldSz cx="9144000" cy="6858000" type="screen4x3"/>
  <p:notesSz cx="6797675" cy="9928225"/>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66"/>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82" d="100"/>
          <a:sy n="82" d="100"/>
        </p:scale>
        <p:origin x="-1474"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411"/>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424A9EC2-4907-40F2-9F64-E7FC48C1E0AC}" type="datetimeFigureOut">
              <a:rPr lang="fa-IR" smtClean="0"/>
              <a:pPr/>
              <a:t>06/26/1444</a:t>
            </a:fld>
            <a:endParaRPr lang="fa-I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52016" y="9430091"/>
            <a:ext cx="2945659" cy="496411"/>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74" y="9430091"/>
            <a:ext cx="2945659" cy="496411"/>
          </a:xfrm>
          <a:prstGeom prst="rect">
            <a:avLst/>
          </a:prstGeom>
        </p:spPr>
        <p:txBody>
          <a:bodyPr vert="horz" lIns="91440" tIns="45720" rIns="91440" bIns="45720" rtlCol="1" anchor="b"/>
          <a:lstStyle>
            <a:lvl1pPr algn="l">
              <a:defRPr sz="1200"/>
            </a:lvl1pPr>
          </a:lstStyle>
          <a:p>
            <a:fld id="{51501A2E-B455-48F4-B7D5-B5997AE2D1F1}" type="slidenum">
              <a:rPr lang="fa-IR" smtClean="0"/>
              <a:pPr/>
              <a:t>‹#›</a:t>
            </a:fld>
            <a:endParaRPr lang="fa-IR"/>
          </a:p>
        </p:txBody>
      </p:sp>
    </p:spTree>
    <p:extLst>
      <p:ext uri="{BB962C8B-B14F-4D97-AF65-F5344CB8AC3E}">
        <p14:creationId xmlns:p14="http://schemas.microsoft.com/office/powerpoint/2010/main" xmlns="" val="4145185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3</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12</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13</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14</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15</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16</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17</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18</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19</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20</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24</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4</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5</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6</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7</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8</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9</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10</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11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2277D9-44BE-4E8B-BE5D-DB4966BDD94A}" type="datetimeFigureOut">
              <a:rPr lang="fa-IR" smtClean="0"/>
              <a:pPr/>
              <a:t>06/26/1444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69073F91-83F0-49FB-B23C-7CF720FB83B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2277D9-44BE-4E8B-BE5D-DB4966BDD94A}" type="datetimeFigureOut">
              <a:rPr lang="fa-IR" smtClean="0"/>
              <a:pPr/>
              <a:t>06/26/1444</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73F91-83F0-49FB-B23C-7CF720FB83B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9951" y="3634029"/>
            <a:ext cx="5009057" cy="32368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168429"/>
            <a:ext cx="6696744" cy="4824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xmlns="" val="391430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707504"/>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گروهبندی شهرستانها :</a:t>
            </a: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995226720"/>
              </p:ext>
            </p:extLst>
          </p:nvPr>
        </p:nvGraphicFramePr>
        <p:xfrm>
          <a:off x="1596349" y="1916833"/>
          <a:ext cx="6096000" cy="1627376"/>
        </p:xfrm>
        <a:graphic>
          <a:graphicData uri="http://schemas.openxmlformats.org/drawingml/2006/table">
            <a:tbl>
              <a:tblPr rtl="1" firstRow="1" bandRow="1">
                <a:tableStyleId>{5C22544A-7EE6-4342-B048-85BDC9FD1C3A}</a:tableStyleId>
              </a:tblPr>
              <a:tblGrid>
                <a:gridCol w="655427">
                  <a:extLst>
                    <a:ext uri="{9D8B030D-6E8A-4147-A177-3AD203B41FA5}">
                      <a16:colId xmlns:a16="http://schemas.microsoft.com/office/drawing/2014/main" xmlns="" val="20000"/>
                    </a:ext>
                  </a:extLst>
                </a:gridCol>
                <a:gridCol w="2392573">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514856">
                <a:tc>
                  <a:txBody>
                    <a:bodyPr/>
                    <a:lstStyle/>
                    <a:p>
                      <a:pPr algn="ctr" rtl="1"/>
                      <a:r>
                        <a:rPr lang="fa-IR" dirty="0" smtClean="0"/>
                        <a:t>ردیف</a:t>
                      </a:r>
                      <a:endParaRPr lang="fa-IR" dirty="0"/>
                    </a:p>
                  </a:txBody>
                  <a:tcPr/>
                </a:tc>
                <a:tc>
                  <a:txBody>
                    <a:bodyPr/>
                    <a:lstStyle/>
                    <a:p>
                      <a:pPr algn="ctr" rtl="1"/>
                      <a:r>
                        <a:rPr lang="fa-IR" dirty="0" smtClean="0"/>
                        <a:t>نام شهرستان</a:t>
                      </a:r>
                      <a:endParaRPr lang="fa-IR" dirty="0"/>
                    </a:p>
                  </a:txBody>
                  <a:tcPr/>
                </a:tc>
                <a:tc>
                  <a:txBody>
                    <a:bodyPr/>
                    <a:lstStyle/>
                    <a:p>
                      <a:pPr algn="ctr" rtl="1"/>
                      <a:r>
                        <a:rPr lang="fa-IR" dirty="0" smtClean="0"/>
                        <a:t>جمعیت</a:t>
                      </a:r>
                      <a:endParaRPr lang="fa-IR" dirty="0"/>
                    </a:p>
                  </a:txBody>
                  <a:tcPr/>
                </a:tc>
                <a:tc>
                  <a:txBody>
                    <a:bodyPr/>
                    <a:lstStyle/>
                    <a:p>
                      <a:pPr algn="ctr" rtl="1"/>
                      <a:r>
                        <a:rPr lang="fa-IR" dirty="0" smtClean="0"/>
                        <a:t>گروه</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12</a:t>
                      </a:r>
                      <a:endParaRPr lang="fa-IR" b="1" dirty="0"/>
                    </a:p>
                  </a:txBody>
                  <a:tcPr/>
                </a:tc>
                <a:tc>
                  <a:txBody>
                    <a:bodyPr/>
                    <a:lstStyle/>
                    <a:p>
                      <a:pPr algn="ctr" rtl="1"/>
                      <a:r>
                        <a:rPr lang="fa-IR" b="1" dirty="0" smtClean="0"/>
                        <a:t>ثلاث باباجانی</a:t>
                      </a:r>
                      <a:endParaRPr lang="fa-IR" b="1" dirty="0"/>
                    </a:p>
                  </a:txBody>
                  <a:tcPr/>
                </a:tc>
                <a:tc>
                  <a:txBody>
                    <a:bodyPr/>
                    <a:lstStyle/>
                    <a:p>
                      <a:pPr algn="ctr" rtl="1"/>
                      <a:r>
                        <a:rPr lang="fa-IR" b="1" dirty="0" smtClean="0"/>
                        <a:t>36095</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13</a:t>
                      </a:r>
                      <a:endParaRPr lang="fa-IR" b="1" dirty="0"/>
                    </a:p>
                  </a:txBody>
                  <a:tcPr/>
                </a:tc>
                <a:tc>
                  <a:txBody>
                    <a:bodyPr/>
                    <a:lstStyle/>
                    <a:p>
                      <a:pPr algn="ctr" rtl="1"/>
                      <a:r>
                        <a:rPr lang="fa-IR" b="1" dirty="0" smtClean="0"/>
                        <a:t>دالاهو</a:t>
                      </a:r>
                      <a:endParaRPr lang="fa-IR" b="1" dirty="0"/>
                    </a:p>
                  </a:txBody>
                  <a:tcPr/>
                </a:tc>
                <a:tc>
                  <a:txBody>
                    <a:bodyPr/>
                    <a:lstStyle/>
                    <a:p>
                      <a:pPr algn="ctr" rtl="1"/>
                      <a:r>
                        <a:rPr lang="fa-IR" b="1" dirty="0" smtClean="0"/>
                        <a:t>32310</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14</a:t>
                      </a:r>
                      <a:endParaRPr lang="fa-IR" b="1" dirty="0"/>
                    </a:p>
                  </a:txBody>
                  <a:tcPr/>
                </a:tc>
                <a:tc>
                  <a:txBody>
                    <a:bodyPr/>
                    <a:lstStyle/>
                    <a:p>
                      <a:pPr algn="ctr" rtl="1"/>
                      <a:r>
                        <a:rPr lang="fa-IR" b="1" dirty="0" smtClean="0"/>
                        <a:t>قصرشیرین</a:t>
                      </a:r>
                      <a:endParaRPr lang="fa-IR" b="1" dirty="0"/>
                    </a:p>
                  </a:txBody>
                  <a:tcPr/>
                </a:tc>
                <a:tc>
                  <a:txBody>
                    <a:bodyPr/>
                    <a:lstStyle/>
                    <a:p>
                      <a:pPr algn="ctr" rtl="1"/>
                      <a:r>
                        <a:rPr lang="fa-IR" b="1" dirty="0" smtClean="0"/>
                        <a:t>23098</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1499856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476672"/>
            <a:ext cx="7572428"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گروهبندی بر اساس پست سازمانی مرکز آموزشی درمانی امام رضا(ع) :</a:t>
            </a:r>
            <a:r>
              <a:rPr lang="en-US" sz="3000" b="1" dirty="0" smtClean="0">
                <a:solidFill>
                  <a:srgbClr val="FF0000"/>
                </a:solidFill>
                <a:cs typeface="B Titr" panose="00000700000000000000" pitchFamily="2" charset="-78"/>
              </a:rPr>
              <a:t>a </a:t>
            </a:r>
            <a:endParaRPr lang="fa-IR" sz="3000" b="1" dirty="0" smtClean="0">
              <a:solidFill>
                <a:srgbClr val="FF0000"/>
              </a:solidFill>
              <a:cs typeface="B Titr" panose="00000700000000000000" pitchFamily="2" charset="-78"/>
            </a:endParaRP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653484839"/>
              </p:ext>
            </p:extLst>
          </p:nvPr>
        </p:nvGraphicFramePr>
        <p:xfrm>
          <a:off x="1596349" y="2060849"/>
          <a:ext cx="6096000" cy="3481576"/>
        </p:xfrm>
        <a:graphic>
          <a:graphicData uri="http://schemas.openxmlformats.org/drawingml/2006/table">
            <a:tbl>
              <a:tblPr rtl="1" firstRow="1" bandRow="1">
                <a:tableStyleId>{5C22544A-7EE6-4342-B048-85BDC9FD1C3A}</a:tableStyleId>
              </a:tblPr>
              <a:tblGrid>
                <a:gridCol w="682723">
                  <a:extLst>
                    <a:ext uri="{9D8B030D-6E8A-4147-A177-3AD203B41FA5}">
                      <a16:colId xmlns:a16="http://schemas.microsoft.com/office/drawing/2014/main" xmlns="" val="20000"/>
                    </a:ext>
                  </a:extLst>
                </a:gridCol>
                <a:gridCol w="1986338">
                  <a:extLst>
                    <a:ext uri="{9D8B030D-6E8A-4147-A177-3AD203B41FA5}">
                      <a16:colId xmlns:a16="http://schemas.microsoft.com/office/drawing/2014/main" xmlns="" val="20001"/>
                    </a:ext>
                  </a:extLst>
                </a:gridCol>
                <a:gridCol w="2189628">
                  <a:extLst>
                    <a:ext uri="{9D8B030D-6E8A-4147-A177-3AD203B41FA5}">
                      <a16:colId xmlns:a16="http://schemas.microsoft.com/office/drawing/2014/main" xmlns="" val="20002"/>
                    </a:ext>
                  </a:extLst>
                </a:gridCol>
                <a:gridCol w="1237311">
                  <a:extLst>
                    <a:ext uri="{9D8B030D-6E8A-4147-A177-3AD203B41FA5}">
                      <a16:colId xmlns:a16="http://schemas.microsoft.com/office/drawing/2014/main" xmlns="" val="20003"/>
                    </a:ext>
                  </a:extLst>
                </a:gridCol>
              </a:tblGrid>
              <a:tr h="514856">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مدیر بیمارستان</a:t>
                      </a:r>
                      <a:endParaRPr lang="fa-IR" b="1" dirty="0"/>
                    </a:p>
                  </a:txBody>
                  <a:tcPr/>
                </a:tc>
                <a:tc>
                  <a:txBody>
                    <a:bodyPr/>
                    <a:lstStyle/>
                    <a:p>
                      <a:pPr algn="ctr" rtl="1"/>
                      <a:r>
                        <a:rPr lang="fa-IR" b="1" dirty="0" smtClean="0"/>
                        <a:t>معاون مدیر کل و همتراز</a:t>
                      </a:r>
                      <a:endParaRPr lang="fa-IR" b="1" dirty="0"/>
                    </a:p>
                  </a:txBody>
                  <a:tcPr/>
                </a:tc>
                <a:tc>
                  <a:txBody>
                    <a:bodyPr/>
                    <a:lstStyle/>
                    <a:p>
                      <a:pPr algn="ctr" rtl="1"/>
                      <a:r>
                        <a:rPr lang="fa-IR" b="1" dirty="0" smtClean="0"/>
                        <a:t>3 استان</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معاون مدیربیمارستان</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3 استان</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مدیر خدمات پرستاری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سوپروایزر</a:t>
                      </a:r>
                      <a:endParaRPr lang="fa-IR" b="1" dirty="0"/>
                    </a:p>
                  </a:txBody>
                  <a:tcPr/>
                </a:tc>
                <a:tc>
                  <a:txBody>
                    <a:bodyPr/>
                    <a:lstStyle/>
                    <a:p>
                      <a:pPr algn="ctr" rtl="1"/>
                      <a:r>
                        <a:rPr lang="fa-IR" b="1" dirty="0" smtClean="0"/>
                        <a:t>رئیس اداره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4"/>
                  </a:ext>
                </a:extLst>
              </a:tr>
              <a:tr h="370840">
                <a:tc>
                  <a:txBody>
                    <a:bodyPr/>
                    <a:lstStyle/>
                    <a:p>
                      <a:pPr algn="ctr" rtl="1"/>
                      <a:r>
                        <a:rPr lang="fa-IR" b="1" dirty="0" smtClean="0"/>
                        <a:t>5</a:t>
                      </a:r>
                      <a:endParaRPr lang="fa-IR" b="1" dirty="0"/>
                    </a:p>
                  </a:txBody>
                  <a:tcPr/>
                </a:tc>
                <a:tc>
                  <a:txBody>
                    <a:bodyPr/>
                    <a:lstStyle/>
                    <a:p>
                      <a:pPr algn="ctr" rtl="1"/>
                      <a:r>
                        <a:rPr lang="fa-IR" b="1" dirty="0" smtClean="0"/>
                        <a:t>رئیس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5"/>
                  </a:ext>
                </a:extLst>
              </a:tr>
              <a:tr h="370840">
                <a:tc>
                  <a:txBody>
                    <a:bodyPr/>
                    <a:lstStyle/>
                    <a:p>
                      <a:pPr algn="ctr" rtl="1"/>
                      <a:r>
                        <a:rPr lang="fa-IR" b="1" dirty="0" smtClean="0"/>
                        <a:t>6</a:t>
                      </a:r>
                      <a:endParaRPr lang="fa-IR" b="1" dirty="0"/>
                    </a:p>
                  </a:txBody>
                  <a:tcPr/>
                </a:tc>
                <a:tc>
                  <a:txBody>
                    <a:bodyPr/>
                    <a:lstStyle/>
                    <a:p>
                      <a:pPr algn="ctr" rtl="1"/>
                      <a:r>
                        <a:rPr lang="fa-IR" b="1" dirty="0" smtClean="0"/>
                        <a:t>معاون اداره</a:t>
                      </a:r>
                      <a:endParaRPr lang="fa-IR" b="1" dirty="0"/>
                    </a:p>
                  </a:txBody>
                  <a:tcPr/>
                </a:tc>
                <a:tc>
                  <a:txBody>
                    <a:bodyPr/>
                    <a:lstStyle/>
                    <a:p>
                      <a:pPr algn="ctr" rtl="1"/>
                      <a:r>
                        <a:rPr lang="fa-IR" b="1" dirty="0" smtClean="0"/>
                        <a:t>معاون اداره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6"/>
                  </a:ext>
                </a:extLst>
              </a:tr>
              <a:tr h="370840">
                <a:tc>
                  <a:txBody>
                    <a:bodyPr/>
                    <a:lstStyle/>
                    <a:p>
                      <a:pPr algn="ctr" rtl="1"/>
                      <a:r>
                        <a:rPr lang="fa-IR" b="1" dirty="0" smtClean="0"/>
                        <a:t>7</a:t>
                      </a:r>
                      <a:endParaRPr lang="fa-IR" b="1" dirty="0"/>
                    </a:p>
                  </a:txBody>
                  <a:tcPr/>
                </a:tc>
                <a:tc>
                  <a:txBody>
                    <a:bodyPr/>
                    <a:lstStyle/>
                    <a:p>
                      <a:pPr algn="ctr" rtl="1"/>
                      <a:r>
                        <a:rPr lang="fa-IR" b="1" dirty="0" smtClean="0"/>
                        <a:t>سرپرستار</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7"/>
                  </a:ext>
                </a:extLst>
              </a:tr>
              <a:tr h="370840">
                <a:tc>
                  <a:txBody>
                    <a:bodyPr/>
                    <a:lstStyle/>
                    <a:p>
                      <a:pPr algn="ctr" rtl="1"/>
                      <a:r>
                        <a:rPr lang="fa-IR" b="1" dirty="0" smtClean="0"/>
                        <a:t>8</a:t>
                      </a:r>
                      <a:endParaRPr lang="fa-IR" b="1" dirty="0"/>
                    </a:p>
                  </a:txBody>
                  <a:tcPr/>
                </a:tc>
                <a:tc>
                  <a:txBody>
                    <a:bodyPr/>
                    <a:lstStyle/>
                    <a:p>
                      <a:pPr algn="ctr" rtl="1"/>
                      <a:r>
                        <a:rPr lang="fa-IR" b="1" dirty="0" smtClean="0"/>
                        <a:t>مامامسئول و...</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7127030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476672"/>
            <a:ext cx="7572428"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گروهبندی بر اساس پست سازمانی مرکز آموزشی درمانی فارابی :</a:t>
            </a:r>
            <a:r>
              <a:rPr lang="en-US" sz="3000" b="1" dirty="0" smtClean="0">
                <a:solidFill>
                  <a:srgbClr val="FF0000"/>
                </a:solidFill>
                <a:cs typeface="B Titr" panose="00000700000000000000" pitchFamily="2" charset="-78"/>
              </a:rPr>
              <a:t>b</a:t>
            </a:r>
            <a:endParaRPr lang="fa-IR" sz="3000" b="1" dirty="0" smtClean="0">
              <a:solidFill>
                <a:srgbClr val="FF0000"/>
              </a:solidFill>
              <a:cs typeface="B Titr" panose="00000700000000000000" pitchFamily="2" charset="-78"/>
            </a:endParaRP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282991273"/>
              </p:ext>
            </p:extLst>
          </p:nvPr>
        </p:nvGraphicFramePr>
        <p:xfrm>
          <a:off x="1596349" y="2204864"/>
          <a:ext cx="6096000" cy="3337560"/>
        </p:xfrm>
        <a:graphic>
          <a:graphicData uri="http://schemas.openxmlformats.org/drawingml/2006/table">
            <a:tbl>
              <a:tblPr rtl="1" firstRow="1" bandRow="1">
                <a:tableStyleId>{5C22544A-7EE6-4342-B048-85BDC9FD1C3A}</a:tableStyleId>
              </a:tblPr>
              <a:tblGrid>
                <a:gridCol w="682723">
                  <a:extLst>
                    <a:ext uri="{9D8B030D-6E8A-4147-A177-3AD203B41FA5}">
                      <a16:colId xmlns:a16="http://schemas.microsoft.com/office/drawing/2014/main" xmlns="" val="20000"/>
                    </a:ext>
                  </a:extLst>
                </a:gridCol>
                <a:gridCol w="1986338">
                  <a:extLst>
                    <a:ext uri="{9D8B030D-6E8A-4147-A177-3AD203B41FA5}">
                      <a16:colId xmlns:a16="http://schemas.microsoft.com/office/drawing/2014/main" xmlns="" val="20001"/>
                    </a:ext>
                  </a:extLst>
                </a:gridCol>
                <a:gridCol w="2189628">
                  <a:extLst>
                    <a:ext uri="{9D8B030D-6E8A-4147-A177-3AD203B41FA5}">
                      <a16:colId xmlns:a16="http://schemas.microsoft.com/office/drawing/2014/main" xmlns="" val="20002"/>
                    </a:ext>
                  </a:extLst>
                </a:gridCol>
                <a:gridCol w="1237311">
                  <a:extLst>
                    <a:ext uri="{9D8B030D-6E8A-4147-A177-3AD203B41FA5}">
                      <a16:colId xmlns:a16="http://schemas.microsoft.com/office/drawing/2014/main" xmlns="" val="20003"/>
                    </a:ext>
                  </a:extLst>
                </a:gridCol>
              </a:tblGrid>
              <a:tr h="370840">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مدیر بیمارستان</a:t>
                      </a:r>
                      <a:endParaRPr lang="fa-IR" b="1" dirty="0"/>
                    </a:p>
                  </a:txBody>
                  <a:tcPr/>
                </a:tc>
                <a:tc>
                  <a:txBody>
                    <a:bodyPr/>
                    <a:lstStyle/>
                    <a:p>
                      <a:pPr algn="ctr" rtl="1"/>
                      <a:r>
                        <a:rPr lang="fa-IR" b="1" dirty="0" smtClean="0"/>
                        <a:t>معاون مدیر کل و همتراز</a:t>
                      </a:r>
                      <a:endParaRPr lang="fa-IR" b="1" dirty="0"/>
                    </a:p>
                  </a:txBody>
                  <a:tcPr/>
                </a:tc>
                <a:tc>
                  <a:txBody>
                    <a:bodyPr/>
                    <a:lstStyle/>
                    <a:p>
                      <a:pPr algn="ctr" rtl="1"/>
                      <a:r>
                        <a:rPr lang="fa-IR" b="1" dirty="0" smtClean="0"/>
                        <a:t>2استان</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معاون مدیربیمارستان</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2استان</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مدیر خدمات پرستاری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سوپروایزر</a:t>
                      </a:r>
                      <a:endParaRPr lang="fa-IR" b="1" dirty="0"/>
                    </a:p>
                  </a:txBody>
                  <a:tcPr/>
                </a:tc>
                <a:tc>
                  <a:txBody>
                    <a:bodyPr/>
                    <a:lstStyle/>
                    <a:p>
                      <a:pPr algn="ctr" rtl="1"/>
                      <a:r>
                        <a:rPr lang="fa-IR" b="1" dirty="0" smtClean="0"/>
                        <a:t>رئیس اداره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4"/>
                  </a:ext>
                </a:extLst>
              </a:tr>
              <a:tr h="370840">
                <a:tc>
                  <a:txBody>
                    <a:bodyPr/>
                    <a:lstStyle/>
                    <a:p>
                      <a:pPr algn="ctr" rtl="1"/>
                      <a:r>
                        <a:rPr lang="fa-IR" b="1" dirty="0" smtClean="0"/>
                        <a:t>5</a:t>
                      </a:r>
                      <a:endParaRPr lang="fa-IR" b="1" dirty="0"/>
                    </a:p>
                  </a:txBody>
                  <a:tcPr/>
                </a:tc>
                <a:tc>
                  <a:txBody>
                    <a:bodyPr/>
                    <a:lstStyle/>
                    <a:p>
                      <a:pPr algn="ctr" rtl="1"/>
                      <a:r>
                        <a:rPr lang="fa-IR" b="1" dirty="0" smtClean="0"/>
                        <a:t>رئیس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5"/>
                  </a:ext>
                </a:extLst>
              </a:tr>
              <a:tr h="370840">
                <a:tc>
                  <a:txBody>
                    <a:bodyPr/>
                    <a:lstStyle/>
                    <a:p>
                      <a:pPr algn="ctr" rtl="1"/>
                      <a:r>
                        <a:rPr lang="fa-IR" b="1" dirty="0" smtClean="0"/>
                        <a:t>6</a:t>
                      </a:r>
                      <a:endParaRPr lang="fa-IR" b="1" dirty="0"/>
                    </a:p>
                  </a:txBody>
                  <a:tcPr/>
                </a:tc>
                <a:tc>
                  <a:txBody>
                    <a:bodyPr/>
                    <a:lstStyle/>
                    <a:p>
                      <a:pPr algn="ctr" rtl="1"/>
                      <a:r>
                        <a:rPr lang="fa-IR" b="1" dirty="0" smtClean="0"/>
                        <a:t>معاون اداره</a:t>
                      </a:r>
                      <a:endParaRPr lang="fa-IR" b="1" dirty="0"/>
                    </a:p>
                  </a:txBody>
                  <a:tcPr/>
                </a:tc>
                <a:tc>
                  <a:txBody>
                    <a:bodyPr/>
                    <a:lstStyle/>
                    <a:p>
                      <a:pPr algn="ctr" rtl="1"/>
                      <a:r>
                        <a:rPr lang="fa-IR" b="1" dirty="0" smtClean="0"/>
                        <a:t>معاون اداره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6"/>
                  </a:ext>
                </a:extLst>
              </a:tr>
              <a:tr h="370840">
                <a:tc>
                  <a:txBody>
                    <a:bodyPr/>
                    <a:lstStyle/>
                    <a:p>
                      <a:pPr algn="ctr" rtl="1"/>
                      <a:r>
                        <a:rPr lang="fa-IR" b="1" dirty="0" smtClean="0"/>
                        <a:t>7</a:t>
                      </a:r>
                      <a:endParaRPr lang="fa-IR" b="1" dirty="0"/>
                    </a:p>
                  </a:txBody>
                  <a:tcPr/>
                </a:tc>
                <a:tc>
                  <a:txBody>
                    <a:bodyPr/>
                    <a:lstStyle/>
                    <a:p>
                      <a:pPr algn="ctr" rtl="1"/>
                      <a:r>
                        <a:rPr lang="fa-IR" b="1" dirty="0" smtClean="0"/>
                        <a:t>سرپرستار</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7"/>
                  </a:ext>
                </a:extLst>
              </a:tr>
              <a:tr h="370840">
                <a:tc>
                  <a:txBody>
                    <a:bodyPr/>
                    <a:lstStyle/>
                    <a:p>
                      <a:pPr algn="ctr" rtl="1"/>
                      <a:r>
                        <a:rPr lang="fa-IR" b="1" dirty="0" smtClean="0"/>
                        <a:t>8</a:t>
                      </a:r>
                      <a:endParaRPr lang="fa-IR" b="1" dirty="0"/>
                    </a:p>
                  </a:txBody>
                  <a:tcPr/>
                </a:tc>
                <a:tc>
                  <a:txBody>
                    <a:bodyPr/>
                    <a:lstStyle/>
                    <a:p>
                      <a:pPr algn="ctr" rtl="1"/>
                      <a:r>
                        <a:rPr lang="fa-IR" b="1" dirty="0" smtClean="0"/>
                        <a:t>مامامسئول و...</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0002401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353561"/>
            <a:ext cx="7572428"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2400" b="1" dirty="0" smtClean="0">
                <a:solidFill>
                  <a:srgbClr val="FF0000"/>
                </a:solidFill>
                <a:cs typeface="B Titr" panose="00000700000000000000" pitchFamily="2" charset="-78"/>
              </a:rPr>
              <a:t>  گروهبندی بر اساس پست سازمانی (اسلام آباد غرب-سنقر-کنگاور-دکتر محمدکرمانشاهی-امام خمینی (ره)-طالقانی-امام علی(ع) </a:t>
            </a:r>
            <a:r>
              <a:rPr lang="fa-IR" sz="2800" b="1" dirty="0" smtClean="0">
                <a:solidFill>
                  <a:srgbClr val="FF0000"/>
                </a:solidFill>
                <a:cs typeface="B Titr" panose="00000700000000000000" pitchFamily="2" charset="-78"/>
              </a:rPr>
              <a:t>:</a:t>
            </a:r>
            <a:r>
              <a:rPr lang="en-US" sz="2800" b="1" dirty="0" smtClean="0">
                <a:solidFill>
                  <a:srgbClr val="FF0000"/>
                </a:solidFill>
                <a:cs typeface="B Titr" panose="00000700000000000000" pitchFamily="2" charset="-78"/>
              </a:rPr>
              <a:t>c </a:t>
            </a:r>
            <a:endParaRPr lang="fa-IR" sz="2800" b="1" dirty="0" smtClean="0">
              <a:solidFill>
                <a:srgbClr val="FF0000"/>
              </a:solidFill>
              <a:cs typeface="B Titr" panose="00000700000000000000" pitchFamily="2" charset="-78"/>
            </a:endParaRP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178408932"/>
              </p:ext>
            </p:extLst>
          </p:nvPr>
        </p:nvGraphicFramePr>
        <p:xfrm>
          <a:off x="1596349" y="2204864"/>
          <a:ext cx="6096000" cy="3708400"/>
        </p:xfrm>
        <a:graphic>
          <a:graphicData uri="http://schemas.openxmlformats.org/drawingml/2006/table">
            <a:tbl>
              <a:tblPr rtl="1" firstRow="1" bandRow="1">
                <a:tableStyleId>{5C22544A-7EE6-4342-B048-85BDC9FD1C3A}</a:tableStyleId>
              </a:tblPr>
              <a:tblGrid>
                <a:gridCol w="682723">
                  <a:extLst>
                    <a:ext uri="{9D8B030D-6E8A-4147-A177-3AD203B41FA5}">
                      <a16:colId xmlns:a16="http://schemas.microsoft.com/office/drawing/2014/main" xmlns="" val="20000"/>
                    </a:ext>
                  </a:extLst>
                </a:gridCol>
                <a:gridCol w="1986338">
                  <a:extLst>
                    <a:ext uri="{9D8B030D-6E8A-4147-A177-3AD203B41FA5}">
                      <a16:colId xmlns:a16="http://schemas.microsoft.com/office/drawing/2014/main" xmlns="" val="20001"/>
                    </a:ext>
                  </a:extLst>
                </a:gridCol>
                <a:gridCol w="2189628">
                  <a:extLst>
                    <a:ext uri="{9D8B030D-6E8A-4147-A177-3AD203B41FA5}">
                      <a16:colId xmlns:a16="http://schemas.microsoft.com/office/drawing/2014/main" xmlns="" val="20002"/>
                    </a:ext>
                  </a:extLst>
                </a:gridCol>
                <a:gridCol w="1237311">
                  <a:extLst>
                    <a:ext uri="{9D8B030D-6E8A-4147-A177-3AD203B41FA5}">
                      <a16:colId xmlns:a16="http://schemas.microsoft.com/office/drawing/2014/main" xmlns="" val="20003"/>
                    </a:ext>
                  </a:extLst>
                </a:gridCol>
              </a:tblGrid>
              <a:tr h="370840">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مدیر بیمارستان</a:t>
                      </a:r>
                      <a:endParaRPr lang="fa-IR" b="1" dirty="0"/>
                    </a:p>
                  </a:txBody>
                  <a:tcPr/>
                </a:tc>
                <a:tc>
                  <a:txBody>
                    <a:bodyPr/>
                    <a:lstStyle/>
                    <a:p>
                      <a:pPr algn="ctr" rtl="1"/>
                      <a:r>
                        <a:rPr lang="fa-IR" b="1" dirty="0" smtClean="0"/>
                        <a:t>معاون مدیر کل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معاون مدیربیمارستان</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1استان</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مدیر خدمات پرستاری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رئیس خدمات پرستاری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smtClean="0"/>
                        <a:t>معاون مدیر کل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4"/>
                  </a:ext>
                </a:extLst>
              </a:tr>
              <a:tr h="370840">
                <a:tc>
                  <a:txBody>
                    <a:bodyPr/>
                    <a:lstStyle/>
                    <a:p>
                      <a:pPr algn="ctr" rtl="1"/>
                      <a:r>
                        <a:rPr lang="fa-IR" b="1" dirty="0" smtClean="0"/>
                        <a:t>5</a:t>
                      </a:r>
                      <a:endParaRPr lang="fa-IR" b="1" dirty="0"/>
                    </a:p>
                  </a:txBody>
                  <a:tcPr/>
                </a:tc>
                <a:tc>
                  <a:txBody>
                    <a:bodyPr/>
                    <a:lstStyle/>
                    <a:p>
                      <a:pPr algn="ctr" rtl="1"/>
                      <a:r>
                        <a:rPr lang="fa-IR" b="1" dirty="0" smtClean="0"/>
                        <a:t>سوپروایزر</a:t>
                      </a:r>
                      <a:endParaRPr lang="fa-IR" b="1" dirty="0"/>
                    </a:p>
                  </a:txBody>
                  <a:tcPr/>
                </a:tc>
                <a:tc>
                  <a:txBody>
                    <a:bodyPr/>
                    <a:lstStyle/>
                    <a:p>
                      <a:pPr algn="ctr" rtl="1"/>
                      <a:r>
                        <a:rPr lang="fa-IR" b="1" dirty="0" smtClean="0"/>
                        <a:t>رئیس اداره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5"/>
                  </a:ext>
                </a:extLst>
              </a:tr>
              <a:tr h="370840">
                <a:tc>
                  <a:txBody>
                    <a:bodyPr/>
                    <a:lstStyle/>
                    <a:p>
                      <a:pPr algn="ctr" rtl="1"/>
                      <a:r>
                        <a:rPr lang="fa-IR" b="1" dirty="0" smtClean="0"/>
                        <a:t>6</a:t>
                      </a:r>
                      <a:endParaRPr lang="fa-IR" b="1" dirty="0"/>
                    </a:p>
                  </a:txBody>
                  <a:tcPr/>
                </a:tc>
                <a:tc>
                  <a:txBody>
                    <a:bodyPr/>
                    <a:lstStyle/>
                    <a:p>
                      <a:pPr algn="ctr" rtl="1"/>
                      <a:r>
                        <a:rPr lang="fa-IR" b="1" dirty="0" smtClean="0"/>
                        <a:t>رئیس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6"/>
                  </a:ext>
                </a:extLst>
              </a:tr>
              <a:tr h="370840">
                <a:tc>
                  <a:txBody>
                    <a:bodyPr/>
                    <a:lstStyle/>
                    <a:p>
                      <a:pPr algn="ctr" rtl="1"/>
                      <a:r>
                        <a:rPr lang="fa-IR" b="1" dirty="0" smtClean="0"/>
                        <a:t>7</a:t>
                      </a:r>
                      <a:endParaRPr lang="fa-IR" b="1" dirty="0"/>
                    </a:p>
                  </a:txBody>
                  <a:tcPr/>
                </a:tc>
                <a:tc>
                  <a:txBody>
                    <a:bodyPr/>
                    <a:lstStyle/>
                    <a:p>
                      <a:pPr algn="ctr" rtl="1"/>
                      <a:r>
                        <a:rPr lang="fa-IR" b="1" dirty="0" smtClean="0"/>
                        <a:t>معاون اداره</a:t>
                      </a:r>
                      <a:endParaRPr lang="fa-IR" b="1" dirty="0"/>
                    </a:p>
                  </a:txBody>
                  <a:tcPr/>
                </a:tc>
                <a:tc>
                  <a:txBody>
                    <a:bodyPr/>
                    <a:lstStyle/>
                    <a:p>
                      <a:pPr algn="ctr" rtl="1"/>
                      <a:r>
                        <a:rPr lang="fa-IR" b="1" dirty="0" smtClean="0"/>
                        <a:t>معاون اداره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7"/>
                  </a:ext>
                </a:extLst>
              </a:tr>
              <a:tr h="370840">
                <a:tc>
                  <a:txBody>
                    <a:bodyPr/>
                    <a:lstStyle/>
                    <a:p>
                      <a:pPr algn="ctr" rtl="1"/>
                      <a:r>
                        <a:rPr lang="fa-IR" b="1" dirty="0" smtClean="0"/>
                        <a:t>8</a:t>
                      </a:r>
                      <a:endParaRPr lang="fa-IR" b="1" dirty="0"/>
                    </a:p>
                  </a:txBody>
                  <a:tcPr/>
                </a:tc>
                <a:tc>
                  <a:txBody>
                    <a:bodyPr/>
                    <a:lstStyle/>
                    <a:p>
                      <a:pPr algn="ctr" rtl="1"/>
                      <a:r>
                        <a:rPr lang="fa-IR" b="1" dirty="0" smtClean="0"/>
                        <a:t>سرپرستار</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8"/>
                  </a:ext>
                </a:extLst>
              </a:tr>
              <a:tr h="370840">
                <a:tc>
                  <a:txBody>
                    <a:bodyPr/>
                    <a:lstStyle/>
                    <a:p>
                      <a:pPr algn="ctr" rtl="1"/>
                      <a:r>
                        <a:rPr lang="fa-IR" b="1" dirty="0" smtClean="0"/>
                        <a:t>9</a:t>
                      </a:r>
                      <a:endParaRPr lang="fa-IR" b="1" dirty="0"/>
                    </a:p>
                  </a:txBody>
                  <a:tcPr/>
                </a:tc>
                <a:tc>
                  <a:txBody>
                    <a:bodyPr/>
                    <a:lstStyle/>
                    <a:p>
                      <a:pPr algn="ctr" rtl="1"/>
                      <a:r>
                        <a:rPr lang="fa-IR" b="1" dirty="0" smtClean="0"/>
                        <a:t>مامامسئول و...</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9884553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353562"/>
            <a:ext cx="7572428"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2400" b="1" dirty="0" smtClean="0">
                <a:solidFill>
                  <a:srgbClr val="FF0000"/>
                </a:solidFill>
                <a:cs typeface="B Titr" panose="00000700000000000000" pitchFamily="2" charset="-78"/>
              </a:rPr>
              <a:t>گروهبندی بر اساس پست سازمانی (پاوه-هرسین-سرپل ذهاب-قصرشیرین-جوانرود-گیلانغرب-صحنه-سلامت ثلاث باباجانی-گلستان-معتضدی:</a:t>
            </a:r>
            <a:r>
              <a:rPr lang="en-US" sz="2800" b="1" dirty="0" smtClean="0">
                <a:solidFill>
                  <a:srgbClr val="FF0000"/>
                </a:solidFill>
                <a:cs typeface="B Titr" panose="00000700000000000000" pitchFamily="2" charset="-78"/>
              </a:rPr>
              <a:t>d </a:t>
            </a:r>
            <a:endParaRPr lang="fa-IR" sz="2800" b="1" dirty="0" smtClean="0">
              <a:solidFill>
                <a:srgbClr val="FF0000"/>
              </a:solidFill>
              <a:cs typeface="B Titr" panose="00000700000000000000" pitchFamily="2" charset="-78"/>
            </a:endParaRP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032909541"/>
              </p:ext>
            </p:extLst>
          </p:nvPr>
        </p:nvGraphicFramePr>
        <p:xfrm>
          <a:off x="1596349" y="2204864"/>
          <a:ext cx="6096000" cy="3708400"/>
        </p:xfrm>
        <a:graphic>
          <a:graphicData uri="http://schemas.openxmlformats.org/drawingml/2006/table">
            <a:tbl>
              <a:tblPr rtl="1" firstRow="1" bandRow="1">
                <a:tableStyleId>{5C22544A-7EE6-4342-B048-85BDC9FD1C3A}</a:tableStyleId>
              </a:tblPr>
              <a:tblGrid>
                <a:gridCol w="682723">
                  <a:extLst>
                    <a:ext uri="{9D8B030D-6E8A-4147-A177-3AD203B41FA5}">
                      <a16:colId xmlns:a16="http://schemas.microsoft.com/office/drawing/2014/main" xmlns="" val="20000"/>
                    </a:ext>
                  </a:extLst>
                </a:gridCol>
                <a:gridCol w="1986338">
                  <a:extLst>
                    <a:ext uri="{9D8B030D-6E8A-4147-A177-3AD203B41FA5}">
                      <a16:colId xmlns:a16="http://schemas.microsoft.com/office/drawing/2014/main" xmlns="" val="20001"/>
                    </a:ext>
                  </a:extLst>
                </a:gridCol>
                <a:gridCol w="2189628">
                  <a:extLst>
                    <a:ext uri="{9D8B030D-6E8A-4147-A177-3AD203B41FA5}">
                      <a16:colId xmlns:a16="http://schemas.microsoft.com/office/drawing/2014/main" xmlns="" val="20002"/>
                    </a:ext>
                  </a:extLst>
                </a:gridCol>
                <a:gridCol w="1237311">
                  <a:extLst>
                    <a:ext uri="{9D8B030D-6E8A-4147-A177-3AD203B41FA5}">
                      <a16:colId xmlns:a16="http://schemas.microsoft.com/office/drawing/2014/main" xmlns="" val="20003"/>
                    </a:ext>
                  </a:extLst>
                </a:gridCol>
              </a:tblGrid>
              <a:tr h="370840">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مدیر بیمارستان</a:t>
                      </a:r>
                      <a:endParaRPr lang="fa-IR" b="1" dirty="0"/>
                    </a:p>
                  </a:txBody>
                  <a:tcPr/>
                </a:tc>
                <a:tc>
                  <a:txBody>
                    <a:bodyPr/>
                    <a:lstStyle/>
                    <a:p>
                      <a:pPr algn="ctr" rtl="1"/>
                      <a:r>
                        <a:rPr lang="fa-IR" b="1" dirty="0" smtClean="0"/>
                        <a:t>معاون مدیر کل و همتراز</a:t>
                      </a:r>
                      <a:endParaRPr lang="fa-IR" b="1" dirty="0"/>
                    </a:p>
                  </a:txBody>
                  <a:tcPr/>
                </a:tc>
                <a:tc>
                  <a:txBody>
                    <a:bodyPr/>
                    <a:lstStyle/>
                    <a:p>
                      <a:pPr algn="ctr" rtl="1"/>
                      <a:r>
                        <a:rPr lang="fa-IR" b="1" dirty="0" smtClean="0"/>
                        <a:t>3 شهرستان</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معاون مدیربیمارستان</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3 شهرستان</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مدیر خدمات پرستاری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2 شهرستان</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رئیس خدمات پرستاری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2شهرستان</a:t>
                      </a:r>
                      <a:endParaRPr lang="fa-IR" b="1" dirty="0"/>
                    </a:p>
                  </a:txBody>
                  <a:tcPr/>
                </a:tc>
                <a:extLst>
                  <a:ext uri="{0D108BD9-81ED-4DB2-BD59-A6C34878D82A}">
                    <a16:rowId xmlns:a16="http://schemas.microsoft.com/office/drawing/2014/main" xmlns="" val="10004"/>
                  </a:ext>
                </a:extLst>
              </a:tr>
              <a:tr h="370840">
                <a:tc>
                  <a:txBody>
                    <a:bodyPr/>
                    <a:lstStyle/>
                    <a:p>
                      <a:pPr algn="ctr" rtl="1"/>
                      <a:r>
                        <a:rPr lang="fa-IR" b="1" dirty="0" smtClean="0"/>
                        <a:t>5</a:t>
                      </a:r>
                      <a:endParaRPr lang="fa-IR" b="1" dirty="0"/>
                    </a:p>
                  </a:txBody>
                  <a:tcPr/>
                </a:tc>
                <a:tc>
                  <a:txBody>
                    <a:bodyPr/>
                    <a:lstStyle/>
                    <a:p>
                      <a:pPr algn="ctr" rtl="1"/>
                      <a:r>
                        <a:rPr lang="fa-IR" b="1" dirty="0" smtClean="0"/>
                        <a:t>سوپروایزر</a:t>
                      </a:r>
                      <a:endParaRPr lang="fa-IR" b="1" dirty="0"/>
                    </a:p>
                  </a:txBody>
                  <a:tcPr/>
                </a:tc>
                <a:tc>
                  <a:txBody>
                    <a:bodyPr/>
                    <a:lstStyle/>
                    <a:p>
                      <a:pPr algn="ctr" rtl="1"/>
                      <a:r>
                        <a:rPr lang="fa-IR" b="1" dirty="0" smtClean="0"/>
                        <a:t>رئیس اداره و همتراز</a:t>
                      </a:r>
                      <a:endParaRPr lang="fa-IR" b="1" dirty="0"/>
                    </a:p>
                  </a:txBody>
                  <a:tcPr/>
                </a:tc>
                <a:tc>
                  <a:txBody>
                    <a:bodyPr/>
                    <a:lstStyle/>
                    <a:p>
                      <a:pPr algn="ctr" rtl="1"/>
                      <a:r>
                        <a:rPr lang="fa-IR" b="1" dirty="0" smtClean="0"/>
                        <a:t>2شهرستان</a:t>
                      </a:r>
                      <a:endParaRPr lang="fa-IR" b="1" dirty="0"/>
                    </a:p>
                  </a:txBody>
                  <a:tcPr/>
                </a:tc>
                <a:extLst>
                  <a:ext uri="{0D108BD9-81ED-4DB2-BD59-A6C34878D82A}">
                    <a16:rowId xmlns:a16="http://schemas.microsoft.com/office/drawing/2014/main" xmlns="" val="10005"/>
                  </a:ext>
                </a:extLst>
              </a:tr>
              <a:tr h="370840">
                <a:tc>
                  <a:txBody>
                    <a:bodyPr/>
                    <a:lstStyle/>
                    <a:p>
                      <a:pPr algn="ctr" rtl="1"/>
                      <a:r>
                        <a:rPr lang="fa-IR" b="1" dirty="0" smtClean="0"/>
                        <a:t>6</a:t>
                      </a:r>
                      <a:endParaRPr lang="fa-IR" b="1" dirty="0"/>
                    </a:p>
                  </a:txBody>
                  <a:tcPr/>
                </a:tc>
                <a:tc>
                  <a:txBody>
                    <a:bodyPr/>
                    <a:lstStyle/>
                    <a:p>
                      <a:pPr algn="ctr" rtl="1"/>
                      <a:r>
                        <a:rPr lang="fa-IR" b="1" dirty="0" smtClean="0"/>
                        <a:t>رئیس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 و همتراز</a:t>
                      </a:r>
                      <a:endParaRPr lang="fa-IR" b="1" dirty="0"/>
                    </a:p>
                  </a:txBody>
                  <a:tcPr/>
                </a:tc>
                <a:tc>
                  <a:txBody>
                    <a:bodyPr/>
                    <a:lstStyle/>
                    <a:p>
                      <a:pPr algn="ctr" rtl="1"/>
                      <a:r>
                        <a:rPr lang="fa-IR" b="1" dirty="0" smtClean="0"/>
                        <a:t>2شهرستان</a:t>
                      </a:r>
                      <a:endParaRPr lang="fa-IR" b="1" dirty="0"/>
                    </a:p>
                  </a:txBody>
                  <a:tcPr/>
                </a:tc>
                <a:extLst>
                  <a:ext uri="{0D108BD9-81ED-4DB2-BD59-A6C34878D82A}">
                    <a16:rowId xmlns:a16="http://schemas.microsoft.com/office/drawing/2014/main" xmlns="" val="10006"/>
                  </a:ext>
                </a:extLst>
              </a:tr>
              <a:tr h="370840">
                <a:tc>
                  <a:txBody>
                    <a:bodyPr/>
                    <a:lstStyle/>
                    <a:p>
                      <a:pPr algn="ctr" rtl="1"/>
                      <a:r>
                        <a:rPr lang="fa-IR" b="1" dirty="0" smtClean="0"/>
                        <a:t>7</a:t>
                      </a:r>
                      <a:endParaRPr lang="fa-IR" b="1" dirty="0"/>
                    </a:p>
                  </a:txBody>
                  <a:tcPr/>
                </a:tc>
                <a:tc>
                  <a:txBody>
                    <a:bodyPr/>
                    <a:lstStyle/>
                    <a:p>
                      <a:pPr algn="ctr" rtl="1"/>
                      <a:r>
                        <a:rPr lang="fa-IR" b="1" dirty="0" smtClean="0"/>
                        <a:t>معاون اداره</a:t>
                      </a:r>
                      <a:endParaRPr lang="fa-IR" b="1" dirty="0"/>
                    </a:p>
                  </a:txBody>
                  <a:tcPr/>
                </a:tc>
                <a:tc>
                  <a:txBody>
                    <a:bodyPr/>
                    <a:lstStyle/>
                    <a:p>
                      <a:pPr algn="ctr" rtl="1"/>
                      <a:r>
                        <a:rPr lang="fa-IR" b="1" dirty="0" smtClean="0"/>
                        <a:t>معاون اداره و همتراز</a:t>
                      </a:r>
                      <a:endParaRPr lang="fa-IR" b="1" dirty="0"/>
                    </a:p>
                  </a:txBody>
                  <a:tcPr/>
                </a:tc>
                <a:tc>
                  <a:txBody>
                    <a:bodyPr/>
                    <a:lstStyle/>
                    <a:p>
                      <a:pPr algn="ctr" rtl="1"/>
                      <a:r>
                        <a:rPr lang="fa-IR" b="1" dirty="0" smtClean="0"/>
                        <a:t>2شهرستان</a:t>
                      </a:r>
                      <a:endParaRPr lang="fa-IR" b="1" dirty="0"/>
                    </a:p>
                  </a:txBody>
                  <a:tcPr/>
                </a:tc>
                <a:extLst>
                  <a:ext uri="{0D108BD9-81ED-4DB2-BD59-A6C34878D82A}">
                    <a16:rowId xmlns:a16="http://schemas.microsoft.com/office/drawing/2014/main" xmlns="" val="10007"/>
                  </a:ext>
                </a:extLst>
              </a:tr>
              <a:tr h="370840">
                <a:tc>
                  <a:txBody>
                    <a:bodyPr/>
                    <a:lstStyle/>
                    <a:p>
                      <a:pPr algn="ctr" rtl="1"/>
                      <a:r>
                        <a:rPr lang="fa-IR" b="1" dirty="0" smtClean="0"/>
                        <a:t>8</a:t>
                      </a:r>
                      <a:endParaRPr lang="fa-IR" b="1" dirty="0"/>
                    </a:p>
                  </a:txBody>
                  <a:tcPr/>
                </a:tc>
                <a:tc>
                  <a:txBody>
                    <a:bodyPr/>
                    <a:lstStyle/>
                    <a:p>
                      <a:pPr algn="ctr" rtl="1"/>
                      <a:r>
                        <a:rPr lang="fa-IR" b="1" dirty="0" smtClean="0"/>
                        <a:t>سرپرستار</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2شهرستان</a:t>
                      </a:r>
                      <a:endParaRPr lang="fa-IR" b="1" dirty="0"/>
                    </a:p>
                  </a:txBody>
                  <a:tcPr/>
                </a:tc>
                <a:extLst>
                  <a:ext uri="{0D108BD9-81ED-4DB2-BD59-A6C34878D82A}">
                    <a16:rowId xmlns:a16="http://schemas.microsoft.com/office/drawing/2014/main" xmlns="" val="10008"/>
                  </a:ext>
                </a:extLst>
              </a:tr>
              <a:tr h="370840">
                <a:tc>
                  <a:txBody>
                    <a:bodyPr/>
                    <a:lstStyle/>
                    <a:p>
                      <a:pPr algn="ctr" rtl="1"/>
                      <a:r>
                        <a:rPr lang="fa-IR" b="1" dirty="0" smtClean="0"/>
                        <a:t>9</a:t>
                      </a:r>
                      <a:endParaRPr lang="fa-IR" b="1" dirty="0"/>
                    </a:p>
                  </a:txBody>
                  <a:tcPr/>
                </a:tc>
                <a:tc>
                  <a:txBody>
                    <a:bodyPr/>
                    <a:lstStyle/>
                    <a:p>
                      <a:pPr algn="ctr" rtl="1"/>
                      <a:r>
                        <a:rPr lang="fa-IR" b="1" dirty="0" smtClean="0"/>
                        <a:t>مامامسئول و...</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2شهرستان</a:t>
                      </a:r>
                      <a:endParaRPr lang="fa-IR" b="1"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0945877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969115"/>
            <a:ext cx="757242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2800" b="1" dirty="0" smtClean="0">
                <a:solidFill>
                  <a:srgbClr val="FF0000"/>
                </a:solidFill>
                <a:cs typeface="B Titr" panose="00000700000000000000" pitchFamily="2" charset="-78"/>
              </a:rPr>
              <a:t>گروهبندی بر اساس پست سازمانی دانشکده ها :</a:t>
            </a:r>
            <a:endParaRPr lang="fa-IR" sz="3200" b="1" dirty="0" smtClean="0">
              <a:solidFill>
                <a:srgbClr val="C00000"/>
              </a:solidFill>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372722957"/>
              </p:ext>
            </p:extLst>
          </p:nvPr>
        </p:nvGraphicFramePr>
        <p:xfrm>
          <a:off x="1596349" y="2852936"/>
          <a:ext cx="6096000" cy="1627376"/>
        </p:xfrm>
        <a:graphic>
          <a:graphicData uri="http://schemas.openxmlformats.org/drawingml/2006/table">
            <a:tbl>
              <a:tblPr rtl="1" firstRow="1" bandRow="1">
                <a:tableStyleId>{5C22544A-7EE6-4342-B048-85BDC9FD1C3A}</a:tableStyleId>
              </a:tblPr>
              <a:tblGrid>
                <a:gridCol w="682723">
                  <a:extLst>
                    <a:ext uri="{9D8B030D-6E8A-4147-A177-3AD203B41FA5}">
                      <a16:colId xmlns:a16="http://schemas.microsoft.com/office/drawing/2014/main" xmlns="" val="20000"/>
                    </a:ext>
                  </a:extLst>
                </a:gridCol>
                <a:gridCol w="1986338">
                  <a:extLst>
                    <a:ext uri="{9D8B030D-6E8A-4147-A177-3AD203B41FA5}">
                      <a16:colId xmlns:a16="http://schemas.microsoft.com/office/drawing/2014/main" xmlns="" val="20001"/>
                    </a:ext>
                  </a:extLst>
                </a:gridCol>
                <a:gridCol w="2189628">
                  <a:extLst>
                    <a:ext uri="{9D8B030D-6E8A-4147-A177-3AD203B41FA5}">
                      <a16:colId xmlns:a16="http://schemas.microsoft.com/office/drawing/2014/main" xmlns="" val="20002"/>
                    </a:ext>
                  </a:extLst>
                </a:gridCol>
                <a:gridCol w="1237311">
                  <a:extLst>
                    <a:ext uri="{9D8B030D-6E8A-4147-A177-3AD203B41FA5}">
                      <a16:colId xmlns:a16="http://schemas.microsoft.com/office/drawing/2014/main" xmlns="" val="20003"/>
                    </a:ext>
                  </a:extLst>
                </a:gridCol>
              </a:tblGrid>
              <a:tr h="514856">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معاون رئیس دانشکده</a:t>
                      </a:r>
                      <a:endParaRPr lang="fa-IR" b="1" dirty="0"/>
                    </a:p>
                  </a:txBody>
                  <a:tcPr/>
                </a:tc>
                <a:tc>
                  <a:txBody>
                    <a:bodyPr/>
                    <a:lstStyle/>
                    <a:p>
                      <a:pPr algn="ctr" rtl="1"/>
                      <a:r>
                        <a:rPr lang="fa-IR" b="1" dirty="0" smtClean="0"/>
                        <a:t>معاون مدیر کل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رئیس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 و همتراز</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2 استان</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معاون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2 استان</a:t>
                      </a:r>
                      <a:endParaRPr lang="fa-IR" b="1"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1483605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764704"/>
            <a:ext cx="757242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2800" b="1" dirty="0" smtClean="0">
                <a:solidFill>
                  <a:srgbClr val="FF0000"/>
                </a:solidFill>
                <a:cs typeface="B Titr" panose="00000700000000000000" pitchFamily="2" charset="-78"/>
              </a:rPr>
              <a:t>گروهبندی بر اساس پست سازمانی مرکز بهداشت شهرستان:</a:t>
            </a:r>
            <a:endParaRPr lang="fa-IR" sz="3200" b="1" dirty="0" smtClean="0">
              <a:solidFill>
                <a:srgbClr val="C00000"/>
              </a:solidFill>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880989286"/>
              </p:ext>
            </p:extLst>
          </p:nvPr>
        </p:nvGraphicFramePr>
        <p:xfrm>
          <a:off x="1596349" y="2060849"/>
          <a:ext cx="6096000" cy="3132089"/>
        </p:xfrm>
        <a:graphic>
          <a:graphicData uri="http://schemas.openxmlformats.org/drawingml/2006/table">
            <a:tbl>
              <a:tblPr rtl="1" firstRow="1" bandRow="1">
                <a:tableStyleId>{5C22544A-7EE6-4342-B048-85BDC9FD1C3A}</a:tableStyleId>
              </a:tblPr>
              <a:tblGrid>
                <a:gridCol w="682723">
                  <a:extLst>
                    <a:ext uri="{9D8B030D-6E8A-4147-A177-3AD203B41FA5}">
                      <a16:colId xmlns:a16="http://schemas.microsoft.com/office/drawing/2014/main" xmlns="" val="20000"/>
                    </a:ext>
                  </a:extLst>
                </a:gridCol>
                <a:gridCol w="2179748">
                  <a:extLst>
                    <a:ext uri="{9D8B030D-6E8A-4147-A177-3AD203B41FA5}">
                      <a16:colId xmlns:a16="http://schemas.microsoft.com/office/drawing/2014/main" xmlns="" val="20001"/>
                    </a:ext>
                  </a:extLst>
                </a:gridCol>
                <a:gridCol w="1996218">
                  <a:extLst>
                    <a:ext uri="{9D8B030D-6E8A-4147-A177-3AD203B41FA5}">
                      <a16:colId xmlns:a16="http://schemas.microsoft.com/office/drawing/2014/main" xmlns="" val="20002"/>
                    </a:ext>
                  </a:extLst>
                </a:gridCol>
                <a:gridCol w="1237311">
                  <a:extLst>
                    <a:ext uri="{9D8B030D-6E8A-4147-A177-3AD203B41FA5}">
                      <a16:colId xmlns:a16="http://schemas.microsoft.com/office/drawing/2014/main" xmlns="" val="20003"/>
                    </a:ext>
                  </a:extLst>
                </a:gridCol>
              </a:tblGrid>
              <a:tr h="571769">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رئیس اداره مرکز بهداشت شهرستان کرمانشاه</a:t>
                      </a:r>
                      <a:endParaRPr lang="fa-IR" b="1" dirty="0"/>
                    </a:p>
                  </a:txBody>
                  <a:tcPr/>
                </a:tc>
                <a:tc>
                  <a:txBody>
                    <a:bodyPr/>
                    <a:lstStyle/>
                    <a:p>
                      <a:pPr algn="ctr" rtl="1"/>
                      <a:r>
                        <a:rPr lang="fa-IR" b="1" dirty="0" smtClean="0"/>
                        <a:t>رئیس</a:t>
                      </a:r>
                      <a:r>
                        <a:rPr lang="fa-IR" b="1" baseline="0" dirty="0" smtClean="0"/>
                        <a:t> اداره و همتراز</a:t>
                      </a:r>
                      <a:endParaRPr lang="fa-IR" b="1" dirty="0"/>
                    </a:p>
                  </a:txBody>
                  <a:tcPr/>
                </a:tc>
                <a:tc>
                  <a:txBody>
                    <a:bodyPr/>
                    <a:lstStyle/>
                    <a:p>
                      <a:pPr algn="ctr" rtl="1"/>
                      <a:r>
                        <a:rPr lang="fa-IR" b="1" dirty="0" smtClean="0"/>
                        <a:t>ا استان</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معاون اداره مرکز بهداشت شهرستان کرمانشاه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ا استان</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رئیس اداره مرکز بهداشت شهرستانهای تابعه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 و همتراز</a:t>
                      </a:r>
                      <a:endParaRPr lang="fa-IR" b="1" dirty="0"/>
                    </a:p>
                  </a:txBody>
                  <a:tcPr/>
                </a:tc>
                <a:tc>
                  <a:txBody>
                    <a:bodyPr/>
                    <a:lstStyle/>
                    <a:p>
                      <a:pPr algn="ctr" rtl="1"/>
                      <a:r>
                        <a:rPr lang="fa-IR" b="1" dirty="0" smtClean="0"/>
                        <a:t>1 شهرستان</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معاون اداره مرکز بهداشت شهرستانهای تابعه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1 شهرستان</a:t>
                      </a:r>
                      <a:endParaRPr lang="fa-IR"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7106818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969115"/>
            <a:ext cx="757242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2800" b="1" dirty="0" smtClean="0">
                <a:solidFill>
                  <a:srgbClr val="FF0000"/>
                </a:solidFill>
                <a:cs typeface="B Titr" panose="00000700000000000000" pitchFamily="2" charset="-78"/>
              </a:rPr>
              <a:t>گروهبندی بر اساس پست سازمانی مرکز آموزش بهورزی:</a:t>
            </a:r>
            <a:endParaRPr lang="fa-IR" sz="3200" b="1" dirty="0" smtClean="0">
              <a:solidFill>
                <a:srgbClr val="C00000"/>
              </a:solidFill>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77570587"/>
              </p:ext>
            </p:extLst>
          </p:nvPr>
        </p:nvGraphicFramePr>
        <p:xfrm>
          <a:off x="1596349" y="2636913"/>
          <a:ext cx="6096000" cy="1699384"/>
        </p:xfrm>
        <a:graphic>
          <a:graphicData uri="http://schemas.openxmlformats.org/drawingml/2006/table">
            <a:tbl>
              <a:tblPr rtl="1" firstRow="1" bandRow="1">
                <a:tableStyleId>{5C22544A-7EE6-4342-B048-85BDC9FD1C3A}</a:tableStyleId>
              </a:tblPr>
              <a:tblGrid>
                <a:gridCol w="645549">
                  <a:extLst>
                    <a:ext uri="{9D8B030D-6E8A-4147-A177-3AD203B41FA5}">
                      <a16:colId xmlns:a16="http://schemas.microsoft.com/office/drawing/2014/main" xmlns="" val="20000"/>
                    </a:ext>
                  </a:extLst>
                </a:gridCol>
                <a:gridCol w="2291270">
                  <a:extLst>
                    <a:ext uri="{9D8B030D-6E8A-4147-A177-3AD203B41FA5}">
                      <a16:colId xmlns:a16="http://schemas.microsoft.com/office/drawing/2014/main" xmlns="" val="20001"/>
                    </a:ext>
                  </a:extLst>
                </a:gridCol>
                <a:gridCol w="1921870">
                  <a:extLst>
                    <a:ext uri="{9D8B030D-6E8A-4147-A177-3AD203B41FA5}">
                      <a16:colId xmlns:a16="http://schemas.microsoft.com/office/drawing/2014/main" xmlns="" val="20002"/>
                    </a:ext>
                  </a:extLst>
                </a:gridCol>
                <a:gridCol w="1237311">
                  <a:extLst>
                    <a:ext uri="{9D8B030D-6E8A-4147-A177-3AD203B41FA5}">
                      <a16:colId xmlns:a16="http://schemas.microsoft.com/office/drawing/2014/main" xmlns="" val="20003"/>
                    </a:ext>
                  </a:extLst>
                </a:gridCol>
              </a:tblGrid>
              <a:tr h="586864">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r>
                        <a:rPr lang="fa-IR" b="1" dirty="0" smtClean="0"/>
                        <a:t>مدیر مرکز</a:t>
                      </a:r>
                      <a:r>
                        <a:rPr lang="fa-IR" b="1" baseline="0" dirty="0" smtClean="0"/>
                        <a:t> آموزش بهورزی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ا استان</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مدیر آموزشگاه بهورزی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1 شهرستان</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مدیر آموزشگاه بهیاری</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a:t>
                      </a:r>
                      <a:endParaRPr lang="fa-IR" b="1" dirty="0"/>
                    </a:p>
                  </a:txBody>
                  <a:tcPr/>
                </a:tc>
                <a:tc>
                  <a:txBody>
                    <a:bodyPr/>
                    <a:lstStyle/>
                    <a:p>
                      <a:pPr algn="ctr" rtl="1"/>
                      <a:r>
                        <a:rPr lang="fa-IR" b="1" dirty="0" smtClean="0"/>
                        <a:t>1 شهرستان</a:t>
                      </a:r>
                      <a:endParaRPr lang="fa-IR" b="1"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0286552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969115"/>
            <a:ext cx="757242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2800" b="1" dirty="0" smtClean="0">
                <a:solidFill>
                  <a:srgbClr val="FF0000"/>
                </a:solidFill>
                <a:cs typeface="B Titr" panose="00000700000000000000" pitchFamily="2" charset="-78"/>
              </a:rPr>
              <a:t>گروهبندی بر اساس پست سازمانی ستاد دانشگاه :</a:t>
            </a:r>
            <a:endParaRPr lang="fa-IR" sz="3200" b="1" dirty="0" smtClean="0">
              <a:solidFill>
                <a:srgbClr val="C00000"/>
              </a:solidFill>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033859838"/>
              </p:ext>
            </p:extLst>
          </p:nvPr>
        </p:nvGraphicFramePr>
        <p:xfrm>
          <a:off x="1596349" y="2708920"/>
          <a:ext cx="6096000" cy="1998216"/>
        </p:xfrm>
        <a:graphic>
          <a:graphicData uri="http://schemas.openxmlformats.org/drawingml/2006/table">
            <a:tbl>
              <a:tblPr rtl="1" firstRow="1" bandRow="1">
                <a:tableStyleId>{5C22544A-7EE6-4342-B048-85BDC9FD1C3A}</a:tableStyleId>
              </a:tblPr>
              <a:tblGrid>
                <a:gridCol w="645549">
                  <a:extLst>
                    <a:ext uri="{9D8B030D-6E8A-4147-A177-3AD203B41FA5}">
                      <a16:colId xmlns:a16="http://schemas.microsoft.com/office/drawing/2014/main" xmlns="" val="20000"/>
                    </a:ext>
                  </a:extLst>
                </a:gridCol>
                <a:gridCol w="2006096">
                  <a:extLst>
                    <a:ext uri="{9D8B030D-6E8A-4147-A177-3AD203B41FA5}">
                      <a16:colId xmlns:a16="http://schemas.microsoft.com/office/drawing/2014/main" xmlns="" val="20001"/>
                    </a:ext>
                  </a:extLst>
                </a:gridCol>
                <a:gridCol w="2308688">
                  <a:extLst>
                    <a:ext uri="{9D8B030D-6E8A-4147-A177-3AD203B41FA5}">
                      <a16:colId xmlns:a16="http://schemas.microsoft.com/office/drawing/2014/main" xmlns="" val="20002"/>
                    </a:ext>
                  </a:extLst>
                </a:gridCol>
                <a:gridCol w="1135667">
                  <a:extLst>
                    <a:ext uri="{9D8B030D-6E8A-4147-A177-3AD203B41FA5}">
                      <a16:colId xmlns:a16="http://schemas.microsoft.com/office/drawing/2014/main" xmlns="" val="20003"/>
                    </a:ext>
                  </a:extLst>
                </a:gridCol>
              </a:tblGrid>
              <a:tr h="514856">
                <a:tc>
                  <a:txBody>
                    <a:bodyPr/>
                    <a:lstStyle/>
                    <a:p>
                      <a:pPr algn="ctr" rtl="1"/>
                      <a:r>
                        <a:rPr lang="fa-IR" dirty="0" smtClean="0"/>
                        <a:t>ردیف</a:t>
                      </a:r>
                      <a:endParaRPr lang="fa-IR" dirty="0"/>
                    </a:p>
                  </a:txBody>
                  <a:tcPr/>
                </a:tc>
                <a:tc>
                  <a:txBody>
                    <a:bodyPr/>
                    <a:lstStyle/>
                    <a:p>
                      <a:pPr algn="ctr" rtl="1"/>
                      <a:r>
                        <a:rPr lang="fa-IR" dirty="0" smtClean="0"/>
                        <a:t>عنوان پست سازمانی</a:t>
                      </a:r>
                      <a:endParaRPr lang="fa-IR" dirty="0"/>
                    </a:p>
                  </a:txBody>
                  <a:tcPr/>
                </a:tc>
                <a:tc>
                  <a:txBody>
                    <a:bodyPr/>
                    <a:lstStyle/>
                    <a:p>
                      <a:pPr algn="ctr" rtl="1"/>
                      <a:r>
                        <a:rPr lang="fa-IR" dirty="0" smtClean="0"/>
                        <a:t>همتراز</a:t>
                      </a:r>
                      <a:endParaRPr lang="fa-IR" dirty="0"/>
                    </a:p>
                  </a:txBody>
                  <a:tcPr/>
                </a:tc>
                <a:tc>
                  <a:txBody>
                    <a:bodyPr/>
                    <a:lstStyle/>
                    <a:p>
                      <a:pPr algn="ctr" rtl="1"/>
                      <a:r>
                        <a:rPr lang="fa-IR" dirty="0" smtClean="0"/>
                        <a:t>سطح</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a:r>
                        <a:rPr lang="fa-IR" b="1" dirty="0" smtClean="0"/>
                        <a:t>مدیر</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algn="ctr" rtl="1"/>
                      <a:r>
                        <a:rPr lang="fa-IR" b="1" dirty="0" smtClean="0"/>
                        <a:t>3 ملی</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معاون مدیر</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مدیر کل و همتراز</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1 ملی</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رئیس اداره/رئیس گروه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رئیس اداره و همتراز</a:t>
                      </a:r>
                      <a:endParaRPr lang="fa-IR" b="1" dirty="0"/>
                    </a:p>
                  </a:txBody>
                  <a:tcPr/>
                </a:tc>
                <a:tc>
                  <a:txBody>
                    <a:bodyPr/>
                    <a:lstStyle/>
                    <a:p>
                      <a:pPr algn="ctr" rtl="1"/>
                      <a:r>
                        <a:rPr lang="fa-IR" b="1" dirty="0" smtClean="0"/>
                        <a:t>3 ملی</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معاون اداره</a:t>
                      </a:r>
                      <a:endParaRPr lang="fa-IR"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t>معاون اداره و همتراز</a:t>
                      </a:r>
                      <a:endParaRPr lang="fa-IR" b="1" dirty="0"/>
                    </a:p>
                  </a:txBody>
                  <a:tcPr/>
                </a:tc>
                <a:tc>
                  <a:txBody>
                    <a:bodyPr/>
                    <a:lstStyle/>
                    <a:p>
                      <a:pPr algn="ctr" rtl="1"/>
                      <a:r>
                        <a:rPr lang="fa-IR" b="1" dirty="0" smtClean="0"/>
                        <a:t>3 ملی</a:t>
                      </a:r>
                      <a:endParaRPr lang="fa-IR"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149523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32269" y="663081"/>
            <a:ext cx="757242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dirty="0" smtClean="0">
                <a:solidFill>
                  <a:srgbClr val="FF0000"/>
                </a:solidFill>
                <a:cs typeface="B Titr" panose="00000700000000000000" pitchFamily="2" charset="-78"/>
              </a:rPr>
              <a:t>ذخیره مرخصی استحقاقی در سال 99 با توجه به بیماری کرونا </a:t>
            </a:r>
            <a:r>
              <a:rPr lang="fa-IR" sz="3000" dirty="0">
                <a:solidFill>
                  <a:srgbClr val="FF0000"/>
                </a:solidFill>
                <a:cs typeface="B Titr" panose="00000700000000000000" pitchFamily="2" charset="-78"/>
              </a:rPr>
              <a:t>: </a:t>
            </a:r>
            <a:endParaRPr lang="fa-IR" sz="3000" dirty="0" smtClean="0">
              <a:solidFill>
                <a:srgbClr val="FF0000"/>
              </a:solidFill>
              <a:cs typeface="B Titr" panose="00000700000000000000" pitchFamily="2" charset="-78"/>
            </a:endParaRPr>
          </a:p>
          <a:p>
            <a:endParaRPr lang="fa-IR" sz="3000" dirty="0" smtClean="0">
              <a:solidFill>
                <a:srgbClr val="FF0000"/>
              </a:solidFill>
              <a:cs typeface="B Titr" panose="00000700000000000000" pitchFamily="2" charset="-78"/>
            </a:endParaRPr>
          </a:p>
          <a:p>
            <a:endParaRPr lang="fa-IR" sz="3000" dirty="0" smtClean="0">
              <a:solidFill>
                <a:srgbClr val="FF0000"/>
              </a:solidFill>
              <a:cs typeface="B Titr" panose="00000700000000000000" pitchFamily="2" charset="-78"/>
            </a:endParaRPr>
          </a:p>
          <a:p>
            <a:pPr algn="just"/>
            <a:r>
              <a:rPr lang="fa-IR" sz="2800" b="1" dirty="0" smtClean="0">
                <a:cs typeface="B Nazanin" panose="00000400000000000000" pitchFamily="2" charset="-78"/>
              </a:rPr>
              <a:t>برابر بند 17 صورتجلسه هیئت رئیسه مورخ 1400/3/9 مقرر گردید ذخیره مرخصی استحقاقی بیش از 15 روز سال 99 برای معاونتهای غذا و دارو؛ توسعه؛ بهداشت و درمان با تایید مسئول مربوطه مبنی بر عدم امکان استفاده از مرخصی ها قابل ذخیره می باشد.</a:t>
            </a:r>
          </a:p>
          <a:p>
            <a:pPr algn="just"/>
            <a:endParaRPr lang="fa-IR" sz="2800" b="1" dirty="0" smtClean="0">
              <a:solidFill>
                <a:srgbClr val="C00000"/>
              </a:solidFill>
              <a:cs typeface="B Nazanin" panose="00000400000000000000" pitchFamily="2" charset="-78"/>
            </a:endParaRPr>
          </a:p>
        </p:txBody>
      </p:sp>
    </p:spTree>
    <p:extLst>
      <p:ext uri="{BB962C8B-B14F-4D97-AF65-F5344CB8AC3E}">
        <p14:creationId xmlns:p14="http://schemas.microsoft.com/office/powerpoint/2010/main" xmlns="" val="3997196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2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ext Box 3"/>
          <p:cNvSpPr txBox="1">
            <a:spLocks noChangeArrowheads="1"/>
          </p:cNvSpPr>
          <p:nvPr/>
        </p:nvSpPr>
        <p:spPr bwMode="auto">
          <a:xfrm>
            <a:off x="3857620" y="3143248"/>
            <a:ext cx="5000660" cy="1785104"/>
          </a:xfrm>
          <a:prstGeom prst="rect">
            <a:avLst/>
          </a:prstGeom>
          <a:noFill/>
          <a:ln w="9525">
            <a:noFill/>
            <a:miter lim="800000"/>
            <a:headEnd/>
            <a:tailEnd/>
          </a:ln>
        </p:spPr>
        <p:txBody>
          <a:bodyPr wrap="square">
            <a:spAutoFit/>
          </a:bodyPr>
          <a:lstStyle/>
          <a:p>
            <a:pPr algn="ctr">
              <a:spcBef>
                <a:spcPct val="50000"/>
              </a:spcBef>
            </a:pPr>
            <a:r>
              <a:rPr lang="fa-IR" sz="4400" b="1" i="1" dirty="0" smtClean="0">
                <a:solidFill>
                  <a:srgbClr val="630D44"/>
                </a:solidFill>
                <a:cs typeface="B Titr" pitchFamily="2" charset="-78"/>
              </a:rPr>
              <a:t>کارگاه آموزشی</a:t>
            </a:r>
          </a:p>
          <a:p>
            <a:pPr algn="ctr">
              <a:spcBef>
                <a:spcPct val="50000"/>
              </a:spcBef>
            </a:pPr>
            <a:r>
              <a:rPr lang="fa-IR" sz="4400" b="1" i="1" dirty="0" smtClean="0">
                <a:solidFill>
                  <a:srgbClr val="630D44"/>
                </a:solidFill>
                <a:cs typeface="B Titr" pitchFamily="2" charset="-78"/>
              </a:rPr>
              <a:t> حقوق و دستمزد(7)</a:t>
            </a:r>
            <a:endParaRPr lang="en-US" sz="4400" b="1" i="1" dirty="0">
              <a:solidFill>
                <a:srgbClr val="630D44"/>
              </a:solidFill>
              <a:cs typeface="B 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32269" y="893914"/>
            <a:ext cx="7572428"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dirty="0" smtClean="0">
                <a:solidFill>
                  <a:srgbClr val="FF0000"/>
                </a:solidFill>
                <a:cs typeface="B Titr" panose="00000700000000000000" pitchFamily="2" charset="-78"/>
              </a:rPr>
              <a:t>ذخیره مرخصی استحقاقی در سال 1400 با توجه به بیماری کرونا </a:t>
            </a:r>
            <a:r>
              <a:rPr lang="fa-IR" sz="3000" dirty="0">
                <a:solidFill>
                  <a:srgbClr val="FF0000"/>
                </a:solidFill>
                <a:cs typeface="B Titr" panose="00000700000000000000" pitchFamily="2" charset="-78"/>
              </a:rPr>
              <a:t>: </a:t>
            </a:r>
            <a:endParaRPr lang="fa-IR" sz="3000" dirty="0" smtClean="0">
              <a:solidFill>
                <a:srgbClr val="FF0000"/>
              </a:solidFill>
              <a:cs typeface="B Titr" panose="00000700000000000000" pitchFamily="2" charset="-78"/>
            </a:endParaRPr>
          </a:p>
          <a:p>
            <a:endParaRPr lang="fa-IR" sz="3000" dirty="0" smtClean="0">
              <a:solidFill>
                <a:srgbClr val="FF0000"/>
              </a:solidFill>
              <a:cs typeface="B Titr" panose="00000700000000000000" pitchFamily="2" charset="-78"/>
            </a:endParaRPr>
          </a:p>
          <a:p>
            <a:pPr algn="just"/>
            <a:r>
              <a:rPr lang="fa-IR" sz="2800" b="1" dirty="0" smtClean="0">
                <a:cs typeface="B Nazanin" panose="00000400000000000000" pitchFamily="2" charset="-78"/>
              </a:rPr>
              <a:t>برابر بند 7 صورتجلسه هیئت رئیسه مورخ 1400/12/8 مقرر گردید ذخیره مرخصی استحقاقی بیش از 15 روز سال 1400 جهت پزشکان و پرسنل بیمارستانهای درگیر کرونا ؛ مراکز 16 ساعته و مراکز تجمیعی واکسیناسیون وپرسنل مراکز بهداشتی درمانی و پایگاههای بهداشتی درگیر کرونا با تشخیص معاونت محترم بهداشتی انجام گردد. </a:t>
            </a:r>
            <a:endParaRPr lang="fa-IR" sz="2800" b="1" dirty="0" smtClean="0">
              <a:solidFill>
                <a:srgbClr val="C00000"/>
              </a:solidFill>
              <a:cs typeface="B Nazanin" panose="00000400000000000000" pitchFamily="2" charset="-78"/>
            </a:endParaRPr>
          </a:p>
        </p:txBody>
      </p:sp>
    </p:spTree>
    <p:extLst>
      <p:ext uri="{BB962C8B-B14F-4D97-AF65-F5344CB8AC3E}">
        <p14:creationId xmlns:p14="http://schemas.microsoft.com/office/powerpoint/2010/main" xmlns="" val="16354204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173586" y="967675"/>
            <a:ext cx="7438803"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solidFill>
                  <a:srgbClr val="FF0000"/>
                </a:solidFill>
              </a:rPr>
              <a:t>ساعت کارکارکنان:</a:t>
            </a:r>
          </a:p>
          <a:p>
            <a:pPr algn="just"/>
            <a:r>
              <a:rPr lang="fa-IR" sz="2800" b="1" dirty="0" smtClean="0"/>
              <a:t>به استناد ماده 87 آئین نامه اداری و استخدامی کارکنان غیرهیات علمی ساعات کار کارمندان موسسه چهل وچهارساعت درهفته می باشد.تنظیم ساعت کار یا شیفت های موظف کارمندان به عهده موسسه می باشد.</a:t>
            </a:r>
          </a:p>
          <a:p>
            <a:pPr algn="just"/>
            <a:r>
              <a:rPr lang="fa-IR" sz="2800" b="1" dirty="0" smtClean="0"/>
              <a:t>تبصره1:تمامی کارمندان موسسه موظفند درساعات تعیین شده به انجام وظایف مربوط بپردازند و درصورتی که در مواقع ضروری؛ خارج از وقت اداری مقرر و یا ایام تعطیل به خدمات آنان نیاز باشد، براساس اعلام نیاز موسسه، مکلف به انجام وظایف محوله در محل کار یا خارج از محل کار حسب مورد در قبال دریافت اضافه کاری یا حق الزحمه برابر مقررات مربوط خواهند بود. </a:t>
            </a:r>
          </a:p>
        </p:txBody>
      </p:sp>
    </p:spTree>
    <p:extLst>
      <p:ext uri="{BB962C8B-B14F-4D97-AF65-F5344CB8AC3E}">
        <p14:creationId xmlns:p14="http://schemas.microsoft.com/office/powerpoint/2010/main" xmlns="" val="10269788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1575001"/>
            <a:ext cx="78581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b="1" dirty="0" smtClean="0">
                <a:solidFill>
                  <a:srgbClr val="C00000"/>
                </a:solidFill>
              </a:rPr>
              <a:t> فوق العاده نوبت کاری:</a:t>
            </a:r>
          </a:p>
          <a:p>
            <a:pPr algn="just"/>
            <a:r>
              <a:rPr lang="fa-IR" sz="2800" b="1" dirty="0"/>
              <a:t>** به متصدیان مشاغلی پرداخت میشود که در نوبت های غیر متعارف ساعت اداری به صورت تمام وقت ، مستمر و گردشی ملزم به انجام وظیفه می باشند.</a:t>
            </a:r>
          </a:p>
          <a:p>
            <a:pPr algn="just"/>
            <a:r>
              <a:rPr lang="fa-IR" sz="2800" b="1" dirty="0"/>
              <a:t>مستخدمینی که به صورت غیر منظم و برحسب نوبت به صورت کشیک یا عناوین مشابه آن در هریک از حالات زمانی فوق عهده دار انجام مسئولیت هایی باشند مشمول دریافت این فوق العاده نبوده و با رعایت مقررات مربوط از فوق العاده اضافه کار ساعتی برخوردار خواهند بود.</a:t>
            </a:r>
            <a:endParaRPr lang="en-US" sz="2800" b="1" dirty="0"/>
          </a:p>
        </p:txBody>
      </p:sp>
    </p:spTree>
    <p:extLst>
      <p:ext uri="{BB962C8B-B14F-4D97-AF65-F5344CB8AC3E}">
        <p14:creationId xmlns:p14="http://schemas.microsoft.com/office/powerpoint/2010/main" xmlns="" val="1107257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2400" dirty="0" smtClean="0"/>
              <a:t>فوق العاده نوبت کاری(بند 8 ماده 54 آئین نامه)</a:t>
            </a:r>
            <a:br>
              <a:rPr lang="fa-IR" sz="2400" dirty="0" smtClean="0"/>
            </a:br>
            <a:r>
              <a:rPr lang="fa-IR" sz="2400" dirty="0" smtClean="0"/>
              <a:t>از تاریخ 95/1/1 جدول زیر را اجرا گردید</a:t>
            </a:r>
            <a:r>
              <a:rPr lang="fa-IR" dirty="0" smtClean="0"/>
              <a: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708828622"/>
              </p:ext>
            </p:extLst>
          </p:nvPr>
        </p:nvGraphicFramePr>
        <p:xfrm>
          <a:off x="539552" y="2204864"/>
          <a:ext cx="7467600" cy="3235960"/>
        </p:xfrm>
        <a:graphic>
          <a:graphicData uri="http://schemas.openxmlformats.org/drawingml/2006/table">
            <a:tbl>
              <a:tblPr rtl="1" firstRow="1" bandRow="1">
                <a:tableStyleId>{5C22544A-7EE6-4342-B048-85BDC9FD1C3A}</a:tableStyleId>
              </a:tblPr>
              <a:tblGrid>
                <a:gridCol w="495794">
                  <a:extLst>
                    <a:ext uri="{9D8B030D-6E8A-4147-A177-3AD203B41FA5}">
                      <a16:colId xmlns:a16="http://schemas.microsoft.com/office/drawing/2014/main" xmlns="" val="20000"/>
                    </a:ext>
                  </a:extLst>
                </a:gridCol>
                <a:gridCol w="4349338">
                  <a:extLst>
                    <a:ext uri="{9D8B030D-6E8A-4147-A177-3AD203B41FA5}">
                      <a16:colId xmlns:a16="http://schemas.microsoft.com/office/drawing/2014/main" xmlns="" val="20001"/>
                    </a:ext>
                  </a:extLst>
                </a:gridCol>
                <a:gridCol w="1388424">
                  <a:extLst>
                    <a:ext uri="{9D8B030D-6E8A-4147-A177-3AD203B41FA5}">
                      <a16:colId xmlns:a16="http://schemas.microsoft.com/office/drawing/2014/main" xmlns="" val="20002"/>
                    </a:ext>
                  </a:extLst>
                </a:gridCol>
                <a:gridCol w="1234044">
                  <a:extLst>
                    <a:ext uri="{9D8B030D-6E8A-4147-A177-3AD203B41FA5}">
                      <a16:colId xmlns:a16="http://schemas.microsoft.com/office/drawing/2014/main" xmlns="" val="20003"/>
                    </a:ext>
                  </a:extLst>
                </a:gridCol>
              </a:tblGrid>
              <a:tr h="370840">
                <a:tc>
                  <a:txBody>
                    <a:bodyPr/>
                    <a:lstStyle/>
                    <a:p>
                      <a:pPr rtl="1"/>
                      <a:r>
                        <a:rPr lang="fa-IR" dirty="0" smtClean="0"/>
                        <a:t>ردیف</a:t>
                      </a:r>
                      <a:endParaRPr lang="fa-IR" dirty="0"/>
                    </a:p>
                  </a:txBody>
                  <a:tcPr/>
                </a:tc>
                <a:tc>
                  <a:txBody>
                    <a:bodyPr/>
                    <a:lstStyle/>
                    <a:p>
                      <a:pPr algn="ctr" rtl="1"/>
                      <a:r>
                        <a:rPr lang="fa-IR" dirty="0" smtClean="0"/>
                        <a:t>نوبت های غیرمتعارف</a:t>
                      </a:r>
                      <a:endParaRPr lang="fa-IR" dirty="0"/>
                    </a:p>
                  </a:txBody>
                  <a:tcPr/>
                </a:tc>
                <a:tc>
                  <a:txBody>
                    <a:bodyPr/>
                    <a:lstStyle/>
                    <a:p>
                      <a:pPr algn="ctr" rtl="1"/>
                      <a:r>
                        <a:rPr lang="fa-IR" dirty="0" smtClean="0"/>
                        <a:t>امتیاز</a:t>
                      </a:r>
                      <a:endParaRPr lang="fa-IR" dirty="0"/>
                    </a:p>
                  </a:txBody>
                  <a:tcPr/>
                </a:tc>
                <a:tc>
                  <a:txBody>
                    <a:bodyPr/>
                    <a:lstStyle/>
                    <a:p>
                      <a:pPr algn="ctr" rtl="1"/>
                      <a:r>
                        <a:rPr lang="fa-IR" dirty="0" smtClean="0"/>
                        <a:t>امتیاز ازتاریخ</a:t>
                      </a:r>
                      <a:endParaRPr lang="fa-IR" dirty="0"/>
                    </a:p>
                  </a:txBody>
                  <a:tcPr/>
                </a:tc>
                <a:extLst>
                  <a:ext uri="{0D108BD9-81ED-4DB2-BD59-A6C34878D82A}">
                    <a16:rowId xmlns:a16="http://schemas.microsoft.com/office/drawing/2014/main" xmlns="" val="10000"/>
                  </a:ext>
                </a:extLst>
              </a:tr>
              <a:tr h="370840">
                <a:tc>
                  <a:txBody>
                    <a:bodyPr/>
                    <a:lstStyle/>
                    <a:p>
                      <a:pPr rtl="1"/>
                      <a:r>
                        <a:rPr lang="fa-IR" dirty="0" smtClean="0"/>
                        <a:t>1</a:t>
                      </a:r>
                      <a:endParaRPr lang="fa-IR" dirty="0"/>
                    </a:p>
                  </a:txBody>
                  <a:tcPr/>
                </a:tc>
                <a:tc>
                  <a:txBody>
                    <a:bodyPr/>
                    <a:lstStyle/>
                    <a:p>
                      <a:pPr algn="r" rtl="0"/>
                      <a:r>
                        <a:rPr lang="fa-IR" dirty="0" smtClean="0"/>
                        <a:t>یک نوبتی دائم(عصرکار)</a:t>
                      </a:r>
                      <a:endParaRPr lang="fa-IR" dirty="0"/>
                    </a:p>
                  </a:txBody>
                  <a:tcPr/>
                </a:tc>
                <a:tc>
                  <a:txBody>
                    <a:bodyPr/>
                    <a:lstStyle/>
                    <a:p>
                      <a:pPr algn="ctr" rtl="1"/>
                      <a:r>
                        <a:rPr lang="en-US" dirty="0" smtClean="0"/>
                        <a:t>400</a:t>
                      </a:r>
                      <a:endParaRPr lang="fa-IR" dirty="0"/>
                    </a:p>
                  </a:txBody>
                  <a:tcPr/>
                </a:tc>
                <a:tc>
                  <a:txBody>
                    <a:bodyPr/>
                    <a:lstStyle/>
                    <a:p>
                      <a:pPr algn="ctr" rtl="1"/>
                      <a:endParaRPr lang="fa-IR"/>
                    </a:p>
                  </a:txBody>
                  <a:tcPr/>
                </a:tc>
                <a:extLst>
                  <a:ext uri="{0D108BD9-81ED-4DB2-BD59-A6C34878D82A}">
                    <a16:rowId xmlns:a16="http://schemas.microsoft.com/office/drawing/2014/main" xmlns="" val="10001"/>
                  </a:ext>
                </a:extLst>
              </a:tr>
              <a:tr h="370840">
                <a:tc>
                  <a:txBody>
                    <a:bodyPr/>
                    <a:lstStyle/>
                    <a:p>
                      <a:pPr rtl="1"/>
                      <a:r>
                        <a:rPr lang="fa-IR" dirty="0" smtClean="0"/>
                        <a:t>2</a:t>
                      </a:r>
                      <a:endParaRPr lang="fa-IR" dirty="0"/>
                    </a:p>
                  </a:txBody>
                  <a:tcPr/>
                </a:tc>
                <a:tc>
                  <a:txBody>
                    <a:bodyPr/>
                    <a:lstStyle/>
                    <a:p>
                      <a:pPr algn="r" rtl="0"/>
                      <a:r>
                        <a:rPr lang="fa-IR" dirty="0" smtClean="0"/>
                        <a:t>دونوبتی</a:t>
                      </a:r>
                      <a:r>
                        <a:rPr lang="fa-IR" baseline="0" dirty="0" smtClean="0"/>
                        <a:t> چرخشی منظم(صبح کار-شب کار)</a:t>
                      </a:r>
                      <a:endParaRPr lang="fa-IR" dirty="0"/>
                    </a:p>
                  </a:txBody>
                  <a:tcPr/>
                </a:tc>
                <a:tc>
                  <a:txBody>
                    <a:bodyPr/>
                    <a:lstStyle/>
                    <a:p>
                      <a:pPr algn="ctr" rtl="1"/>
                      <a:r>
                        <a:rPr lang="en-US" dirty="0" smtClean="0"/>
                        <a:t>600</a:t>
                      </a:r>
                      <a:endParaRPr lang="fa-IR" dirty="0"/>
                    </a:p>
                  </a:txBody>
                  <a:tcPr/>
                </a:tc>
                <a:tc>
                  <a:txBody>
                    <a:bodyPr/>
                    <a:lstStyle/>
                    <a:p>
                      <a:pPr algn="ctr" rtl="1"/>
                      <a:endParaRPr lang="fa-IR"/>
                    </a:p>
                  </a:txBody>
                  <a:tcPr/>
                </a:tc>
                <a:extLst>
                  <a:ext uri="{0D108BD9-81ED-4DB2-BD59-A6C34878D82A}">
                    <a16:rowId xmlns:a16="http://schemas.microsoft.com/office/drawing/2014/main" xmlns="" val="10002"/>
                  </a:ext>
                </a:extLst>
              </a:tr>
              <a:tr h="370840">
                <a:tc>
                  <a:txBody>
                    <a:bodyPr/>
                    <a:lstStyle/>
                    <a:p>
                      <a:pPr rtl="1"/>
                      <a:r>
                        <a:rPr lang="fa-IR" dirty="0" smtClean="0"/>
                        <a:t>3</a:t>
                      </a:r>
                      <a:endParaRPr lang="fa-IR" dirty="0"/>
                    </a:p>
                  </a:txBody>
                  <a:tcPr/>
                </a:tc>
                <a:tc>
                  <a:txBody>
                    <a:bodyPr/>
                    <a:lstStyle/>
                    <a:p>
                      <a:pPr algn="r" rtl="0"/>
                      <a:r>
                        <a:rPr lang="fa-IR" dirty="0" smtClean="0"/>
                        <a:t>دونوبتی</a:t>
                      </a:r>
                      <a:r>
                        <a:rPr lang="fa-IR" baseline="0" dirty="0" smtClean="0"/>
                        <a:t> منظم(شب کار-صبح کار)</a:t>
                      </a:r>
                      <a:endParaRPr lang="fa-IR" dirty="0"/>
                    </a:p>
                  </a:txBody>
                  <a:tcPr/>
                </a:tc>
                <a:tc>
                  <a:txBody>
                    <a:bodyPr/>
                    <a:lstStyle/>
                    <a:p>
                      <a:pPr algn="ctr" rtl="1"/>
                      <a:r>
                        <a:rPr lang="en-US" dirty="0" smtClean="0"/>
                        <a:t>600</a:t>
                      </a:r>
                      <a:endParaRPr lang="fa-IR" dirty="0"/>
                    </a:p>
                  </a:txBody>
                  <a:tcPr/>
                </a:tc>
                <a:tc>
                  <a:txBody>
                    <a:bodyPr/>
                    <a:lstStyle/>
                    <a:p>
                      <a:pPr algn="ctr" rtl="1"/>
                      <a:endParaRPr lang="fa-IR"/>
                    </a:p>
                  </a:txBody>
                  <a:tcPr/>
                </a:tc>
                <a:extLst>
                  <a:ext uri="{0D108BD9-81ED-4DB2-BD59-A6C34878D82A}">
                    <a16:rowId xmlns:a16="http://schemas.microsoft.com/office/drawing/2014/main" xmlns="" val="10003"/>
                  </a:ext>
                </a:extLst>
              </a:tr>
              <a:tr h="370840">
                <a:tc>
                  <a:txBody>
                    <a:bodyPr/>
                    <a:lstStyle/>
                    <a:p>
                      <a:pPr rtl="1"/>
                      <a:r>
                        <a:rPr lang="fa-IR" dirty="0" smtClean="0"/>
                        <a:t>4</a:t>
                      </a:r>
                      <a:endParaRPr lang="fa-IR" dirty="0"/>
                    </a:p>
                  </a:txBody>
                  <a:tcPr/>
                </a:tc>
                <a:tc>
                  <a:txBody>
                    <a:bodyPr/>
                    <a:lstStyle/>
                    <a:p>
                      <a:pPr algn="r" rtl="0"/>
                      <a:r>
                        <a:rPr lang="fa-IR" dirty="0" smtClean="0"/>
                        <a:t>ترکیب دویا چند حالت ازحالات فوق به صورت متناوب</a:t>
                      </a:r>
                      <a:endParaRPr lang="fa-IR" dirty="0"/>
                    </a:p>
                  </a:txBody>
                  <a:tcPr/>
                </a:tc>
                <a:tc>
                  <a:txBody>
                    <a:bodyPr/>
                    <a:lstStyle/>
                    <a:p>
                      <a:pPr algn="ctr" rtl="1"/>
                      <a:r>
                        <a:rPr lang="en-US" dirty="0" smtClean="0"/>
                        <a:t>600</a:t>
                      </a:r>
                      <a:endParaRPr lang="fa-IR" dirty="0"/>
                    </a:p>
                  </a:txBody>
                  <a:tcPr/>
                </a:tc>
                <a:tc>
                  <a:txBody>
                    <a:bodyPr/>
                    <a:lstStyle/>
                    <a:p>
                      <a:pPr algn="ctr" rtl="1"/>
                      <a:endParaRPr lang="fa-IR"/>
                    </a:p>
                  </a:txBody>
                  <a:tcPr/>
                </a:tc>
                <a:extLst>
                  <a:ext uri="{0D108BD9-81ED-4DB2-BD59-A6C34878D82A}">
                    <a16:rowId xmlns:a16="http://schemas.microsoft.com/office/drawing/2014/main" xmlns="" val="10004"/>
                  </a:ext>
                </a:extLst>
              </a:tr>
              <a:tr h="370840">
                <a:tc>
                  <a:txBody>
                    <a:bodyPr/>
                    <a:lstStyle/>
                    <a:p>
                      <a:pPr rtl="1"/>
                      <a:r>
                        <a:rPr lang="fa-IR" dirty="0" smtClean="0"/>
                        <a:t>5</a:t>
                      </a:r>
                      <a:endParaRPr lang="fa-IR" dirty="0"/>
                    </a:p>
                  </a:txBody>
                  <a:tcPr/>
                </a:tc>
                <a:tc>
                  <a:txBody>
                    <a:bodyPr/>
                    <a:lstStyle/>
                    <a:p>
                      <a:pPr algn="r" rtl="0"/>
                      <a:r>
                        <a:rPr lang="fa-IR" dirty="0" smtClean="0"/>
                        <a:t>دونوبتی منظم(عصرکار-شب کار)</a:t>
                      </a:r>
                      <a:endParaRPr lang="fa-IR" dirty="0"/>
                    </a:p>
                  </a:txBody>
                  <a:tcPr/>
                </a:tc>
                <a:tc>
                  <a:txBody>
                    <a:bodyPr/>
                    <a:lstStyle/>
                    <a:p>
                      <a:pPr algn="ctr" rtl="1"/>
                      <a:r>
                        <a:rPr lang="en-US" dirty="0" smtClean="0"/>
                        <a:t>700</a:t>
                      </a:r>
                      <a:endParaRPr lang="fa-IR" dirty="0"/>
                    </a:p>
                  </a:txBody>
                  <a:tcPr/>
                </a:tc>
                <a:tc>
                  <a:txBody>
                    <a:bodyPr/>
                    <a:lstStyle/>
                    <a:p>
                      <a:pPr algn="ctr" rtl="1"/>
                      <a:endParaRPr lang="fa-IR"/>
                    </a:p>
                  </a:txBody>
                  <a:tcPr/>
                </a:tc>
                <a:extLst>
                  <a:ext uri="{0D108BD9-81ED-4DB2-BD59-A6C34878D82A}">
                    <a16:rowId xmlns:a16="http://schemas.microsoft.com/office/drawing/2014/main" xmlns="" val="10005"/>
                  </a:ext>
                </a:extLst>
              </a:tr>
              <a:tr h="370840">
                <a:tc>
                  <a:txBody>
                    <a:bodyPr/>
                    <a:lstStyle/>
                    <a:p>
                      <a:pPr rtl="1"/>
                      <a:r>
                        <a:rPr lang="fa-IR" dirty="0" smtClean="0"/>
                        <a:t>6</a:t>
                      </a:r>
                      <a:endParaRPr lang="fa-IR" dirty="0"/>
                    </a:p>
                  </a:txBody>
                  <a:tcPr/>
                </a:tc>
                <a:tc>
                  <a:txBody>
                    <a:bodyPr/>
                    <a:lstStyle/>
                    <a:p>
                      <a:pPr algn="r" rtl="0"/>
                      <a:r>
                        <a:rPr lang="fa-IR" dirty="0" smtClean="0"/>
                        <a:t>سه نوبتی</a:t>
                      </a:r>
                      <a:r>
                        <a:rPr lang="fa-IR" baseline="0" dirty="0" smtClean="0"/>
                        <a:t> منظم چرخشی(صبح کار-عصرکار-شب کار)</a:t>
                      </a:r>
                      <a:endParaRPr lang="fa-IR" dirty="0"/>
                    </a:p>
                  </a:txBody>
                  <a:tcPr/>
                </a:tc>
                <a:tc>
                  <a:txBody>
                    <a:bodyPr/>
                    <a:lstStyle/>
                    <a:p>
                      <a:pPr algn="ctr" rtl="1"/>
                      <a:r>
                        <a:rPr lang="en-US" dirty="0" smtClean="0"/>
                        <a:t>800</a:t>
                      </a:r>
                      <a:endParaRPr lang="fa-IR" dirty="0"/>
                    </a:p>
                  </a:txBody>
                  <a:tcPr/>
                </a:tc>
                <a:tc>
                  <a:txBody>
                    <a:bodyPr/>
                    <a:lstStyle/>
                    <a:p>
                      <a:pPr algn="ctr" rtl="1"/>
                      <a:endParaRPr lang="fa-IR"/>
                    </a:p>
                  </a:txBody>
                  <a:tcPr/>
                </a:tc>
                <a:extLst>
                  <a:ext uri="{0D108BD9-81ED-4DB2-BD59-A6C34878D82A}">
                    <a16:rowId xmlns:a16="http://schemas.microsoft.com/office/drawing/2014/main" xmlns="" val="10006"/>
                  </a:ext>
                </a:extLst>
              </a:tr>
              <a:tr h="370840">
                <a:tc>
                  <a:txBody>
                    <a:bodyPr/>
                    <a:lstStyle/>
                    <a:p>
                      <a:pPr rtl="1"/>
                      <a:r>
                        <a:rPr lang="fa-IR" dirty="0" smtClean="0"/>
                        <a:t>7</a:t>
                      </a:r>
                      <a:endParaRPr lang="fa-IR" dirty="0"/>
                    </a:p>
                  </a:txBody>
                  <a:tcPr/>
                </a:tc>
                <a:tc>
                  <a:txBody>
                    <a:bodyPr/>
                    <a:lstStyle/>
                    <a:p>
                      <a:pPr algn="r" rtl="0"/>
                      <a:r>
                        <a:rPr lang="fa-IR" dirty="0" smtClean="0"/>
                        <a:t>یک نوبتی دائم(شب کار)</a:t>
                      </a:r>
                      <a:endParaRPr lang="fa-IR" dirty="0"/>
                    </a:p>
                  </a:txBody>
                  <a:tcPr/>
                </a:tc>
                <a:tc>
                  <a:txBody>
                    <a:bodyPr/>
                    <a:lstStyle/>
                    <a:p>
                      <a:pPr algn="ctr" rtl="1"/>
                      <a:r>
                        <a:rPr lang="en-US" dirty="0" smtClean="0"/>
                        <a:t>900</a:t>
                      </a:r>
                      <a:endParaRPr lang="fa-IR" dirty="0"/>
                    </a:p>
                  </a:txBody>
                  <a:tcPr/>
                </a:tc>
                <a:tc>
                  <a:txBody>
                    <a:bodyPr/>
                    <a:lstStyle/>
                    <a:p>
                      <a:pPr algn="ctr" rtl="1"/>
                      <a:endParaRPr lang="fa-IR"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896240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49686" y="1195593"/>
            <a:ext cx="78192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3000" b="1" dirty="0">
                <a:solidFill>
                  <a:srgbClr val="C00000"/>
                </a:solidFill>
                <a:cs typeface="B Titr" panose="00000700000000000000" pitchFamily="2" charset="-78"/>
              </a:rPr>
              <a:t>نوبت کاری تبصره 4 ماده 2 : </a:t>
            </a:r>
            <a:endParaRPr lang="fa-IR" sz="3000" b="1" dirty="0" smtClean="0">
              <a:solidFill>
                <a:srgbClr val="C00000"/>
              </a:solidFill>
              <a:cs typeface="B Titr" panose="00000700000000000000" pitchFamily="2" charset="-78"/>
            </a:endParaRPr>
          </a:p>
          <a:p>
            <a:endParaRPr lang="en-US" sz="3000" b="1" dirty="0">
              <a:solidFill>
                <a:srgbClr val="C00000"/>
              </a:solidFill>
              <a:cs typeface="B Titr" panose="00000700000000000000" pitchFamily="2" charset="-78"/>
            </a:endParaRPr>
          </a:p>
          <a:p>
            <a:pPr algn="just"/>
            <a:r>
              <a:rPr lang="fa-IR" sz="2800" b="1" dirty="0">
                <a:cs typeface="B Nazanin" panose="00000400000000000000" pitchFamily="2" charset="-78"/>
              </a:rPr>
              <a:t>براساس ماده 56 مجموعه قوانین و مقررات کار و تأمین اجتماعی، کارگری که در طول ماه به طور نوبتی کار می کند و نوبت های کار وی در صبح و عصر واقع می شود 10 درصد و چنانچه نوبت ها در صبح و عصر و شب قرار گیرد 15 درصد و در صورتی که نوبت ها صبح و شب و یا عصر و شب باشد 5/22 درصد علاوه بر مزد به عنوان فوق العاده نوبت کاری دریافت خواهند کرد.  </a:t>
            </a:r>
            <a:endParaRPr lang="en-US" sz="2800" b="1" dirty="0">
              <a:cs typeface="B Nazanin" panose="00000400000000000000" pitchFamily="2" charset="-78"/>
            </a:endParaRPr>
          </a:p>
          <a:p>
            <a:endParaRPr lang="fa-IR" sz="3200" b="1" dirty="0" smtClean="0">
              <a:solidFill>
                <a:srgbClr val="C00000"/>
              </a:solidFill>
            </a:endParaRPr>
          </a:p>
        </p:txBody>
      </p:sp>
    </p:spTree>
    <p:extLst>
      <p:ext uri="{BB962C8B-B14F-4D97-AF65-F5344CB8AC3E}">
        <p14:creationId xmlns:p14="http://schemas.microsoft.com/office/powerpoint/2010/main" xmlns="" val="27001886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85786" y="1044015"/>
            <a:ext cx="7438803"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rgbClr val="FF0000"/>
              </a:solidFill>
              <a:effectLst/>
              <a:latin typeface="Calibri" pitchFamily="34" charset="0"/>
              <a:ea typeface="Calibri" pitchFamily="34" charset="0"/>
              <a:cs typeface="B Nazanin" pitchFamily="2" charset="-78"/>
            </a:endParaRPr>
          </a:p>
          <a:p>
            <a:r>
              <a:rPr lang="fa-IR" sz="3000" b="1" dirty="0" smtClean="0">
                <a:solidFill>
                  <a:srgbClr val="FF0000"/>
                </a:solidFill>
              </a:rPr>
              <a:t>** </a:t>
            </a:r>
            <a:r>
              <a:rPr lang="fa-IR" sz="2800" b="1" dirty="0">
                <a:solidFill>
                  <a:srgbClr val="FF0000"/>
                </a:solidFill>
              </a:rPr>
              <a:t>سختی کار بر اساس موارد ذیل تعلق می گیرد </a:t>
            </a:r>
            <a:r>
              <a:rPr lang="fa-IR" sz="2800" b="1" dirty="0" smtClean="0">
                <a:solidFill>
                  <a:srgbClr val="FF0000"/>
                </a:solidFill>
              </a:rPr>
              <a:t>:</a:t>
            </a:r>
          </a:p>
          <a:p>
            <a:endParaRPr lang="fa-IR" sz="2800" b="1" dirty="0">
              <a:solidFill>
                <a:srgbClr val="FF0000"/>
              </a:solidFill>
            </a:endParaRPr>
          </a:p>
          <a:p>
            <a:r>
              <a:rPr lang="fa-IR" sz="2800" b="1" dirty="0"/>
              <a:t>1 – عنوان پست سازمانی یا عنوانی که در قرارداد نوشته شده</a:t>
            </a:r>
          </a:p>
          <a:p>
            <a:r>
              <a:rPr lang="fa-IR" sz="2800" b="1" dirty="0"/>
              <a:t>2 – محل خدمتی فرد</a:t>
            </a:r>
          </a:p>
          <a:p>
            <a:r>
              <a:rPr lang="fa-IR" sz="2800" b="1" dirty="0" smtClean="0"/>
              <a:t>(</a:t>
            </a:r>
            <a:r>
              <a:rPr lang="fa-IR" sz="2800" b="1" dirty="0"/>
              <a:t>یعنی با ابلاغ </a:t>
            </a:r>
            <a:r>
              <a:rPr lang="fa-IR" sz="2800" b="1" dirty="0" smtClean="0"/>
              <a:t>نمی توان </a:t>
            </a:r>
            <a:r>
              <a:rPr lang="fa-IR" sz="2800" b="1" dirty="0"/>
              <a:t>عنوان پست سازمانی را تغییر داد ، فقط محل خدمتی قابل تغییر می باشد)</a:t>
            </a:r>
            <a:endParaRPr lang="en-US" sz="2800" b="1" dirty="0"/>
          </a:p>
          <a:p>
            <a:pPr algn="just"/>
            <a:endParaRPr lang="fa-IR" sz="3200" b="1" dirty="0" smtClean="0"/>
          </a:p>
          <a:p>
            <a:pPr algn="just"/>
            <a:endParaRPr lang="en-US" sz="3200" dirty="0" smtClean="0"/>
          </a:p>
        </p:txBody>
      </p:sp>
    </p:spTree>
    <p:extLst>
      <p:ext uri="{BB962C8B-B14F-4D97-AF65-F5344CB8AC3E}">
        <p14:creationId xmlns:p14="http://schemas.microsoft.com/office/powerpoint/2010/main" xmlns="" val="37876884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143000"/>
          </a:xfrm>
        </p:spPr>
        <p:txBody>
          <a:bodyPr/>
          <a:lstStyle/>
          <a:p>
            <a:pPr algn="r"/>
            <a:r>
              <a:rPr lang="fa-IR" dirty="0" smtClean="0"/>
              <a:t>کمک هزینه عائله مندی و اولاد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060179545"/>
              </p:ext>
            </p:extLst>
          </p:nvPr>
        </p:nvGraphicFramePr>
        <p:xfrm>
          <a:off x="762000" y="1600200"/>
          <a:ext cx="7543800" cy="4640580"/>
        </p:xfrm>
        <a:graphic>
          <a:graphicData uri="http://schemas.openxmlformats.org/drawingml/2006/table">
            <a:tbl>
              <a:tblPr firstRow="1" bandRow="1">
                <a:tableStyleId>{E8B1032C-EA38-4F05-BA0D-38AFFFC7BED3}</a:tableStyleId>
              </a:tblPr>
              <a:tblGrid>
                <a:gridCol w="1066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6858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tblGrid>
              <a:tr h="388620">
                <a:tc rowSpan="2">
                  <a:txBody>
                    <a:bodyPr/>
                    <a:lstStyle/>
                    <a:p>
                      <a:pPr algn="ctr"/>
                      <a:r>
                        <a:rPr lang="fa-IR" dirty="0" smtClean="0"/>
                        <a:t>کمک هزینه اولاد</a:t>
                      </a:r>
                      <a:endParaRPr lang="en-US" dirty="0"/>
                    </a:p>
                  </a:txBody>
                  <a:tcPr/>
                </a:tc>
                <a:tc rowSpan="2">
                  <a:txBody>
                    <a:bodyPr/>
                    <a:lstStyle/>
                    <a:p>
                      <a:pPr algn="ctr"/>
                      <a:r>
                        <a:rPr lang="fa-IR" dirty="0" smtClean="0"/>
                        <a:t>کمک هزینه عائله مندی</a:t>
                      </a:r>
                      <a:endParaRPr lang="en-US" dirty="0"/>
                    </a:p>
                  </a:txBody>
                  <a:tcPr/>
                </a:tc>
                <a:tc rowSpan="2">
                  <a:txBody>
                    <a:bodyPr/>
                    <a:lstStyle/>
                    <a:p>
                      <a:pPr algn="ctr"/>
                      <a:r>
                        <a:rPr lang="fa-IR" dirty="0" smtClean="0"/>
                        <a:t>توضیحات</a:t>
                      </a:r>
                      <a:endParaRPr lang="en-US" dirty="0"/>
                    </a:p>
                  </a:txBody>
                  <a:tcPr/>
                </a:tc>
                <a:tc gridSpan="2">
                  <a:txBody>
                    <a:bodyPr/>
                    <a:lstStyle/>
                    <a:p>
                      <a:pPr algn="ctr"/>
                      <a:r>
                        <a:rPr lang="fa-IR" dirty="0" smtClean="0"/>
                        <a:t>جنسیت</a:t>
                      </a:r>
                      <a:endParaRPr lang="en-US" dirty="0"/>
                    </a:p>
                  </a:txBody>
                  <a:tcPr/>
                </a:tc>
                <a:tc hMerge="1">
                  <a:txBody>
                    <a:bodyPr/>
                    <a:lstStyle/>
                    <a:p>
                      <a:endParaRPr lang="en-US"/>
                    </a:p>
                  </a:txBody>
                  <a:tcPr/>
                </a:tc>
                <a:tc rowSpan="2">
                  <a:txBody>
                    <a:bodyPr/>
                    <a:lstStyle/>
                    <a:p>
                      <a:pPr algn="ctr"/>
                      <a:r>
                        <a:rPr lang="fa-IR" dirty="0" smtClean="0"/>
                        <a:t>وضعیت تاهل</a:t>
                      </a:r>
                      <a:endParaRPr lang="en-US" dirty="0"/>
                    </a:p>
                  </a:txBody>
                  <a:tcPr/>
                </a:tc>
                <a:extLst>
                  <a:ext uri="{0D108BD9-81ED-4DB2-BD59-A6C34878D82A}">
                    <a16:rowId xmlns:a16="http://schemas.microsoft.com/office/drawing/2014/main" xmlns="" val="10000"/>
                  </a:ext>
                </a:extLst>
              </a:tr>
              <a:tr h="3886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fa-IR" dirty="0" smtClean="0"/>
                        <a:t>مرد</a:t>
                      </a:r>
                      <a:endParaRPr lang="en-US" dirty="0"/>
                    </a:p>
                  </a:txBody>
                  <a:tcPr/>
                </a:tc>
                <a:tc>
                  <a:txBody>
                    <a:bodyPr/>
                    <a:lstStyle/>
                    <a:p>
                      <a:pPr algn="ctr"/>
                      <a:r>
                        <a:rPr lang="fa-IR" dirty="0" smtClean="0"/>
                        <a:t>زن</a:t>
                      </a:r>
                      <a:endParaRPr lang="en-US" dirty="0"/>
                    </a:p>
                  </a:txBody>
                  <a:tcPr/>
                </a:tc>
                <a:tc vMerge="1">
                  <a:txBody>
                    <a:bodyPr/>
                    <a:lstStyle/>
                    <a:p>
                      <a:endParaRPr lang="en-US"/>
                    </a:p>
                  </a:txBody>
                  <a:tcPr/>
                </a:tc>
                <a:extLst>
                  <a:ext uri="{0D108BD9-81ED-4DB2-BD59-A6C34878D82A}">
                    <a16:rowId xmlns:a16="http://schemas.microsoft.com/office/drawing/2014/main" xmlns="" val="10001"/>
                  </a:ext>
                </a:extLst>
              </a:tr>
              <a:tr h="388620">
                <a:tc>
                  <a:txBody>
                    <a:bodyPr/>
                    <a:lstStyle/>
                    <a:p>
                      <a:pPr algn="ctr"/>
                      <a:r>
                        <a:rPr lang="fa-IR" smtClean="0"/>
                        <a:t>*</a:t>
                      </a:r>
                      <a:endParaRPr lang="en-US" dirty="0"/>
                    </a:p>
                  </a:txBody>
                  <a:tcPr/>
                </a:tc>
                <a:tc>
                  <a:txBody>
                    <a:bodyPr/>
                    <a:lstStyle/>
                    <a:p>
                      <a:pPr algn="ctr"/>
                      <a:r>
                        <a:rPr lang="fa-IR" dirty="0" smtClean="0"/>
                        <a:t>*</a:t>
                      </a:r>
                      <a:endParaRPr lang="en-US" dirty="0"/>
                    </a:p>
                  </a:txBody>
                  <a:tcPr/>
                </a:tc>
                <a:tc>
                  <a:txBody>
                    <a:bodyPr/>
                    <a:lstStyle/>
                    <a:p>
                      <a:pPr algn="ctr"/>
                      <a:r>
                        <a:rPr lang="fa-IR" dirty="0" smtClean="0"/>
                        <a:t>دارای همسر و فرزند</a:t>
                      </a:r>
                      <a:endParaRPr lang="en-US" dirty="0"/>
                    </a:p>
                  </a:txBody>
                  <a:tcPr/>
                </a:tc>
                <a:tc>
                  <a:txBody>
                    <a:bodyPr/>
                    <a:lstStyle/>
                    <a:p>
                      <a:pPr algn="ctr"/>
                      <a:r>
                        <a:rPr lang="fa-IR" dirty="0" smtClean="0"/>
                        <a:t>*</a:t>
                      </a:r>
                      <a:endParaRPr lang="en-US" dirty="0"/>
                    </a:p>
                  </a:txBody>
                  <a:tcPr/>
                </a:tc>
                <a:tc>
                  <a:txBody>
                    <a:bodyPr/>
                    <a:lstStyle/>
                    <a:p>
                      <a:pPr algn="ctr"/>
                      <a:endParaRPr lang="en-US" dirty="0"/>
                    </a:p>
                  </a:txBody>
                  <a:tcPr/>
                </a:tc>
                <a:tc>
                  <a:txBody>
                    <a:bodyPr/>
                    <a:lstStyle/>
                    <a:p>
                      <a:pPr algn="ctr"/>
                      <a:r>
                        <a:rPr lang="fa-IR" dirty="0" smtClean="0"/>
                        <a:t>متاهل</a:t>
                      </a:r>
                      <a:endParaRPr lang="en-US" dirty="0"/>
                    </a:p>
                  </a:txBody>
                  <a:tcPr/>
                </a:tc>
                <a:extLst>
                  <a:ext uri="{0D108BD9-81ED-4DB2-BD59-A6C34878D82A}">
                    <a16:rowId xmlns:a16="http://schemas.microsoft.com/office/drawing/2014/main" xmlns="" val="10002"/>
                  </a:ext>
                </a:extLst>
              </a:tr>
              <a:tr h="388620">
                <a:tc>
                  <a:txBody>
                    <a:bodyPr/>
                    <a:lstStyle/>
                    <a:p>
                      <a:pPr algn="ctr"/>
                      <a:r>
                        <a:rPr lang="fa-IR" smtClean="0"/>
                        <a:t>*</a:t>
                      </a:r>
                      <a:endParaRPr lang="en-US" dirty="0"/>
                    </a:p>
                  </a:txBody>
                  <a:tcPr/>
                </a:tc>
                <a:tc>
                  <a:txBody>
                    <a:bodyPr/>
                    <a:lstStyle/>
                    <a:p>
                      <a:pPr algn="ctr"/>
                      <a:endParaRPr lang="en-US"/>
                    </a:p>
                  </a:txBody>
                  <a:tcPr/>
                </a:tc>
                <a:tc>
                  <a:txBody>
                    <a:bodyPr/>
                    <a:lstStyle/>
                    <a:p>
                      <a:pPr algn="ctr"/>
                      <a:r>
                        <a:rPr lang="fa-IR" dirty="0" smtClean="0"/>
                        <a:t>بدون همسر ودارای فرزندتحت تکفل</a:t>
                      </a:r>
                      <a:endParaRPr lang="en-US" dirty="0"/>
                    </a:p>
                  </a:txBody>
                  <a:tcPr/>
                </a:tc>
                <a:tc>
                  <a:txBody>
                    <a:bodyPr/>
                    <a:lstStyle/>
                    <a:p>
                      <a:pPr algn="ctr"/>
                      <a:r>
                        <a:rPr lang="fa-IR" dirty="0" smtClean="0"/>
                        <a:t>*</a:t>
                      </a:r>
                      <a:endParaRPr lang="en-US" dirty="0"/>
                    </a:p>
                  </a:txBody>
                  <a:tcPr/>
                </a:tc>
                <a:tc>
                  <a:txBody>
                    <a:bodyPr/>
                    <a:lstStyle/>
                    <a:p>
                      <a:pPr algn="ctr"/>
                      <a:endParaRPr lang="en-US"/>
                    </a:p>
                  </a:txBody>
                  <a:tcPr/>
                </a:tc>
                <a:tc>
                  <a:txBody>
                    <a:bodyPr/>
                    <a:lstStyle/>
                    <a:p>
                      <a:pPr algn="ctr"/>
                      <a:r>
                        <a:rPr lang="fa-IR" dirty="0" smtClean="0"/>
                        <a:t>متکفل</a:t>
                      </a:r>
                      <a:endParaRPr lang="en-US" dirty="0"/>
                    </a:p>
                  </a:txBody>
                  <a:tcPr/>
                </a:tc>
                <a:extLst>
                  <a:ext uri="{0D108BD9-81ED-4DB2-BD59-A6C34878D82A}">
                    <a16:rowId xmlns:a16="http://schemas.microsoft.com/office/drawing/2014/main" xmlns="" val="10003"/>
                  </a:ext>
                </a:extLst>
              </a:tr>
              <a:tr h="388620">
                <a:tc>
                  <a:txBody>
                    <a:bodyPr/>
                    <a:lstStyle/>
                    <a:p>
                      <a:pPr algn="ctr"/>
                      <a:r>
                        <a:rPr lang="fa-IR"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a:t>
                      </a:r>
                      <a:endParaRPr lang="en-US" dirty="0" smtClean="0"/>
                    </a:p>
                  </a:txBody>
                  <a:tcPr/>
                </a:tc>
                <a:tc>
                  <a:txBody>
                    <a:bodyPr/>
                    <a:lstStyle/>
                    <a:p>
                      <a:pPr algn="ctr"/>
                      <a:r>
                        <a:rPr lang="fa-IR" dirty="0" smtClean="0"/>
                        <a:t>همسر ایشان از کارافتاده</a:t>
                      </a:r>
                      <a:r>
                        <a:rPr lang="fa-IR" baseline="0" dirty="0" smtClean="0"/>
                        <a:t> کلی ویامعلول باشد وفرزند تحت تکفل داشته باشد</a:t>
                      </a:r>
                      <a:endParaRPr lang="en-US" dirty="0"/>
                    </a:p>
                  </a:txBody>
                  <a:tcPr/>
                </a:tc>
                <a:tc>
                  <a:txBody>
                    <a:bodyPr/>
                    <a:lstStyle/>
                    <a:p>
                      <a:pPr algn="ctr"/>
                      <a:endParaRPr lang="en-US" dirty="0"/>
                    </a:p>
                  </a:txBody>
                  <a:tcPr/>
                </a:tc>
                <a:tc>
                  <a:txBody>
                    <a:bodyPr/>
                    <a:lstStyle/>
                    <a:p>
                      <a:pPr algn="ctr"/>
                      <a:r>
                        <a:rPr lang="fa-IR" dirty="0" smtClean="0"/>
                        <a:t>*</a:t>
                      </a:r>
                      <a:endParaRPr lang="en-US" dirty="0"/>
                    </a:p>
                  </a:txBody>
                  <a:tcPr/>
                </a:tc>
                <a:tc>
                  <a:txBody>
                    <a:bodyPr/>
                    <a:lstStyle/>
                    <a:p>
                      <a:pPr algn="ctr"/>
                      <a:r>
                        <a:rPr lang="fa-IR" dirty="0" smtClean="0"/>
                        <a:t>متاهل</a:t>
                      </a:r>
                      <a:endParaRPr lang="en-US" dirty="0"/>
                    </a:p>
                  </a:txBody>
                  <a:tcPr/>
                </a:tc>
                <a:extLst>
                  <a:ext uri="{0D108BD9-81ED-4DB2-BD59-A6C34878D82A}">
                    <a16:rowId xmlns:a16="http://schemas.microsoft.com/office/drawing/2014/main" xmlns="" val="10004"/>
                  </a:ext>
                </a:extLst>
              </a:tr>
              <a:tr h="388620">
                <a:tc>
                  <a:txBody>
                    <a:bodyPr/>
                    <a:lstStyle/>
                    <a:p>
                      <a:pPr algn="ctr"/>
                      <a:endParaRPr lang="en-US"/>
                    </a:p>
                  </a:txBody>
                  <a:tcPr/>
                </a:tc>
                <a:tc>
                  <a:txBody>
                    <a:bodyPr/>
                    <a:lstStyle/>
                    <a:p>
                      <a:pPr algn="ctr"/>
                      <a:r>
                        <a:rPr lang="fa-IR" smtClean="0"/>
                        <a:t>*</a:t>
                      </a:r>
                      <a:endParaRPr lang="en-US" dirty="0"/>
                    </a:p>
                  </a:txBody>
                  <a:tcPr/>
                </a:tc>
                <a:tc>
                  <a:txBody>
                    <a:bodyPr/>
                    <a:lstStyle/>
                    <a:p>
                      <a:pPr algn="ctr"/>
                      <a:r>
                        <a:rPr lang="fa-IR" dirty="0" smtClean="0"/>
                        <a:t>همسر ایشان از کارافتاده</a:t>
                      </a:r>
                      <a:r>
                        <a:rPr lang="fa-IR" baseline="0" dirty="0" smtClean="0"/>
                        <a:t> کلی یامعلول باشد و فرزند نداشته باشد</a:t>
                      </a:r>
                      <a:endParaRPr lang="en-US" dirty="0"/>
                    </a:p>
                  </a:txBody>
                  <a:tcPr/>
                </a:tc>
                <a:tc>
                  <a:txBody>
                    <a:bodyPr/>
                    <a:lstStyle/>
                    <a:p>
                      <a:pPr algn="ctr"/>
                      <a:endParaRPr lang="en-US"/>
                    </a:p>
                  </a:txBody>
                  <a:tcPr/>
                </a:tc>
                <a:tc>
                  <a:txBody>
                    <a:bodyPr/>
                    <a:lstStyle/>
                    <a:p>
                      <a:pPr algn="ctr"/>
                      <a:r>
                        <a:rPr lang="fa-IR" dirty="0" smtClean="0"/>
                        <a:t>*</a:t>
                      </a:r>
                      <a:endParaRPr lang="en-US" dirty="0"/>
                    </a:p>
                  </a:txBody>
                  <a:tcPr/>
                </a:tc>
                <a:tc>
                  <a:txBody>
                    <a:bodyPr/>
                    <a:lstStyle/>
                    <a:p>
                      <a:pPr algn="ctr"/>
                      <a:r>
                        <a:rPr lang="fa-IR" dirty="0" smtClean="0"/>
                        <a:t>متاهل</a:t>
                      </a:r>
                      <a:endParaRPr lang="en-US" dirty="0"/>
                    </a:p>
                  </a:txBody>
                  <a:tcPr/>
                </a:tc>
                <a:extLst>
                  <a:ext uri="{0D108BD9-81ED-4DB2-BD59-A6C34878D82A}">
                    <a16:rowId xmlns:a16="http://schemas.microsoft.com/office/drawing/2014/main" xmlns="" val="10005"/>
                  </a:ext>
                </a:extLst>
              </a:tr>
              <a:tr h="388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a:t>
                      </a:r>
                      <a:endParaRPr lang="en-US" dirty="0" smtClean="0"/>
                    </a:p>
                  </a:txBody>
                  <a:tcPr/>
                </a:tc>
                <a:tc>
                  <a:txBody>
                    <a:bodyPr/>
                    <a:lstStyle/>
                    <a:p>
                      <a:pPr algn="ctr"/>
                      <a:r>
                        <a:rPr lang="fa-IR" smtClean="0"/>
                        <a:t>*</a:t>
                      </a:r>
                      <a:endParaRPr lang="en-US" dirty="0"/>
                    </a:p>
                  </a:txBody>
                  <a:tcPr/>
                </a:tc>
                <a:tc>
                  <a:txBody>
                    <a:bodyPr/>
                    <a:lstStyle/>
                    <a:p>
                      <a:pPr algn="ctr"/>
                      <a:r>
                        <a:rPr lang="fa-IR" dirty="0" smtClean="0"/>
                        <a:t>بدون همسر و دارای فرزندتحت تکفل</a:t>
                      </a:r>
                      <a:endParaRPr lang="en-US" dirty="0"/>
                    </a:p>
                  </a:txBody>
                  <a:tcPr/>
                </a:tc>
                <a:tc>
                  <a:txBody>
                    <a:bodyPr/>
                    <a:lstStyle/>
                    <a:p>
                      <a:pPr algn="ctr"/>
                      <a:endParaRPr lang="en-US"/>
                    </a:p>
                  </a:txBody>
                  <a:tcPr/>
                </a:tc>
                <a:tc>
                  <a:txBody>
                    <a:bodyPr/>
                    <a:lstStyle/>
                    <a:p>
                      <a:pPr algn="ctr"/>
                      <a:r>
                        <a:rPr lang="fa-IR" dirty="0" smtClean="0"/>
                        <a:t>*</a:t>
                      </a:r>
                      <a:endParaRPr lang="en-US" dirty="0"/>
                    </a:p>
                  </a:txBody>
                  <a:tcPr/>
                </a:tc>
                <a:tc>
                  <a:txBody>
                    <a:bodyPr/>
                    <a:lstStyle/>
                    <a:p>
                      <a:pPr algn="ctr"/>
                      <a:r>
                        <a:rPr lang="fa-IR" dirty="0" smtClean="0"/>
                        <a:t>معیل</a:t>
                      </a:r>
                      <a:endParaRPr lang="en-US" dirty="0"/>
                    </a:p>
                  </a:txBody>
                  <a:tcPr/>
                </a:tc>
                <a:extLst>
                  <a:ext uri="{0D108BD9-81ED-4DB2-BD59-A6C34878D82A}">
                    <a16:rowId xmlns:a16="http://schemas.microsoft.com/office/drawing/2014/main" xmlns="" val="10006"/>
                  </a:ext>
                </a:extLst>
              </a:tr>
              <a:tr h="388620">
                <a:tc>
                  <a:txBody>
                    <a:bodyPr/>
                    <a:lstStyle/>
                    <a:p>
                      <a:pPr algn="ctr"/>
                      <a:endParaRPr lang="en-US"/>
                    </a:p>
                  </a:txBody>
                  <a:tcPr/>
                </a:tc>
                <a:tc>
                  <a:txBody>
                    <a:bodyPr/>
                    <a:lstStyle/>
                    <a:p>
                      <a:pPr algn="ctr"/>
                      <a:r>
                        <a:rPr lang="fa-IR" dirty="0" smtClean="0"/>
                        <a:t>*</a:t>
                      </a:r>
                      <a:endParaRPr lang="en-US" dirty="0"/>
                    </a:p>
                  </a:txBody>
                  <a:tcPr/>
                </a:tc>
                <a:tc>
                  <a:txBody>
                    <a:bodyPr/>
                    <a:lstStyle/>
                    <a:p>
                      <a:pPr algn="ctr"/>
                      <a:r>
                        <a:rPr lang="fa-IR" dirty="0" smtClean="0"/>
                        <a:t>همسر وی فوت نموده یا مطلقه باشد و بدون فرزند</a:t>
                      </a:r>
                      <a:endParaRPr lang="en-US" dirty="0"/>
                    </a:p>
                  </a:txBody>
                  <a:tcPr/>
                </a:tc>
                <a:tc>
                  <a:txBody>
                    <a:bodyPr/>
                    <a:lstStyle/>
                    <a:p>
                      <a:pPr algn="ctr"/>
                      <a:endParaRPr lang="en-US"/>
                    </a:p>
                  </a:txBody>
                  <a:tcPr/>
                </a:tc>
                <a:tc>
                  <a:txBody>
                    <a:bodyPr/>
                    <a:lstStyle/>
                    <a:p>
                      <a:pPr algn="ctr"/>
                      <a:r>
                        <a:rPr lang="fa-IR" dirty="0" smtClean="0"/>
                        <a:t>*</a:t>
                      </a:r>
                      <a:endParaRPr lang="en-US" dirty="0"/>
                    </a:p>
                  </a:txBody>
                  <a:tcPr/>
                </a:tc>
                <a:tc>
                  <a:txBody>
                    <a:bodyPr/>
                    <a:lstStyle/>
                    <a:p>
                      <a:pPr algn="ctr"/>
                      <a:r>
                        <a:rPr lang="fa-IR" dirty="0" smtClean="0"/>
                        <a:t>مجرد</a:t>
                      </a:r>
                      <a:endParaRPr lang="en-US"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518131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1137621"/>
            <a:ext cx="785818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3000" b="1" dirty="0" smtClean="0">
                <a:solidFill>
                  <a:srgbClr val="C00000"/>
                </a:solidFill>
              </a:rPr>
              <a:t>** حق فنی:</a:t>
            </a:r>
            <a:endParaRPr lang="en-US" sz="3000" dirty="0" smtClean="0">
              <a:solidFill>
                <a:srgbClr val="C00000"/>
              </a:solidFill>
            </a:endParaRPr>
          </a:p>
          <a:p>
            <a:pPr algn="just"/>
            <a:r>
              <a:rPr lang="fa-IR" sz="2800" b="1" dirty="0" smtClean="0"/>
              <a:t>برابرنامه شماره 9764/209/د تاریخ 97/12/28 مدیرکل منابع انسانی وزارت متبوع، وبه استناد ماده 2 دستورالعمل تعیین حق فنی مصوبه هیات امناء 96/2/16 حق فنی صرفا" به کارکنان شاغل در ستاد دانشگاه، دانشکده، ستاد شبکه ومراکز بهداشتی ودرمانی تعلق می گیرد وسایر مراکز ازجمله (بیمارستانها ومراکز آموزشی ودرمانی ) مشمول حق فنی نمی باشند.</a:t>
            </a:r>
            <a:endParaRPr lang="en-US" sz="2800" dirty="0" smtClean="0"/>
          </a:p>
          <a:p>
            <a:pPr algn="just"/>
            <a:endParaRPr lang="en-US" sz="2800" dirty="0"/>
          </a:p>
        </p:txBody>
      </p:sp>
    </p:spTree>
    <p:extLst>
      <p:ext uri="{BB962C8B-B14F-4D97-AF65-F5344CB8AC3E}">
        <p14:creationId xmlns:p14="http://schemas.microsoft.com/office/powerpoint/2010/main" xmlns="" val="33754791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1246495"/>
            <a:ext cx="7858180"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700" b="1" dirty="0" smtClean="0">
                <a:solidFill>
                  <a:srgbClr val="C00000"/>
                </a:solidFill>
              </a:rPr>
              <a:t>** برابر ماده 3</a:t>
            </a:r>
            <a:r>
              <a:rPr lang="fa-IR" sz="2700" b="1" dirty="0" smtClean="0"/>
              <a:t> دستورالعمل تعیین حق فنی مصوب هیات امناء 96/2/16 میزان حق فنی کارکنان شاغل واجد شرایط برابر با 40 درصد حق شغل آنان تعیین وپرداخت می گردد، که این مبلغ در احکام درج نمی گردد وهمانند لیست اضافه کار پرداخت می شود. و از تاریخ           برابر بند 12 صورتجلسه هیئت رئیسه مورخ 1400/9/14 با افزایش حق فنی به 60 درصد با نظر مدیر مربوطه موافقت گردید.</a:t>
            </a:r>
          </a:p>
          <a:p>
            <a:pPr algn="just"/>
            <a:endParaRPr lang="en-US" sz="2800" dirty="0" smtClean="0"/>
          </a:p>
        </p:txBody>
      </p:sp>
    </p:spTree>
    <p:extLst>
      <p:ext uri="{BB962C8B-B14F-4D97-AF65-F5344CB8AC3E}">
        <p14:creationId xmlns:p14="http://schemas.microsoft.com/office/powerpoint/2010/main" xmlns="" val="16657311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838692"/>
            <a:ext cx="785818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700" b="1" dirty="0" smtClean="0">
                <a:solidFill>
                  <a:srgbClr val="C00000"/>
                </a:solidFill>
              </a:rPr>
              <a:t>** </a:t>
            </a:r>
            <a:r>
              <a:rPr lang="fa-IR" sz="2700" b="1" dirty="0" smtClean="0"/>
              <a:t>کارکنان رسمی و پیمانی دارای پست سازمانی موضوع دستورالعمل حق فنی به شرط اشتغال در پست سازمانی مشمول، از مزایای حق فنی برخوردار می گردند.</a:t>
            </a:r>
          </a:p>
          <a:p>
            <a:pPr algn="just"/>
            <a:r>
              <a:rPr lang="fa-IR" sz="2700" b="1" dirty="0" smtClean="0"/>
              <a:t>کارکنان قراردادی کارمعین (تبصره3) که شغل مندرج در قرارداد آنها مشمول دستورالعمل تعیین حق فنی باشد، در صورتی که از نظر مدرک تحصیلی مرتبط بوده و در همان رشته شغلی اشتغال داشته باشند به میزان کارکنان مشابه رسمی و پیمانی از مزایای حق فنی برخوردار می گردند.</a:t>
            </a:r>
          </a:p>
          <a:p>
            <a:pPr algn="just"/>
            <a:r>
              <a:rPr lang="fa-IR" sz="2700" b="1" dirty="0" smtClean="0"/>
              <a:t>شاغلین مشاغل بهداشت محیط و حرفه ای که وظایف بازرسی را برعهده دارند نیز مشمول دستورالعمل حق فنی می باشند.  </a:t>
            </a:r>
            <a:endParaRPr lang="en-US" sz="2800" dirty="0" smtClean="0"/>
          </a:p>
        </p:txBody>
      </p:sp>
    </p:spTree>
    <p:extLst>
      <p:ext uri="{BB962C8B-B14F-4D97-AF65-F5344CB8AC3E}">
        <p14:creationId xmlns:p14="http://schemas.microsoft.com/office/powerpoint/2010/main" xmlns="" val="33817177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7224" y="791698"/>
            <a:ext cx="7572428"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3200" b="1" dirty="0">
              <a:solidFill>
                <a:srgbClr val="993366"/>
              </a:solidFill>
              <a:cs typeface="B Titr" panose="00000700000000000000" pitchFamily="2" charset="-78"/>
            </a:endParaRPr>
          </a:p>
          <a:p>
            <a:pPr algn="just"/>
            <a:r>
              <a:rPr lang="fa-IR" sz="2800" b="1" dirty="0">
                <a:cs typeface="B Nazanin" panose="00000400000000000000" pitchFamily="2" charset="-78"/>
              </a:rPr>
              <a:t>برابر نامه شماره 4829 تاریخ 1389/2/5معاون محترم توسعه مدیریت و منابع </a:t>
            </a:r>
            <a:r>
              <a:rPr lang="fa-IR" sz="2800" b="1" dirty="0" smtClean="0">
                <a:cs typeface="B Nazanin" panose="00000400000000000000" pitchFamily="2" charset="-78"/>
              </a:rPr>
              <a:t>دانشگاه ؛ دانشگاه </a:t>
            </a:r>
            <a:r>
              <a:rPr lang="fa-IR" sz="2800" b="1" dirty="0">
                <a:cs typeface="B Nazanin" panose="00000400000000000000" pitchFamily="2" charset="-78"/>
              </a:rPr>
              <a:t>علوم پزشکی و خدمات بهداشتی درمانی کرمانشاه از تیپ دو به تیپ یک ارتقاء پیدا نمود.</a:t>
            </a:r>
          </a:p>
          <a:p>
            <a:endParaRPr lang="fa-IR" sz="3200" b="1" dirty="0" smtClean="0">
              <a:solidFill>
                <a:srgbClr val="C00000"/>
              </a:solidFill>
            </a:endParaRPr>
          </a:p>
          <a:p>
            <a:pPr algn="just"/>
            <a:r>
              <a:rPr lang="fa-IR" sz="2800" b="1" dirty="0" smtClean="0">
                <a:cs typeface="B Nazanin" panose="00000400000000000000" pitchFamily="2" charset="-78"/>
              </a:rPr>
              <a:t>برابر نامه شماره 209/3163/د تاریخ 1400/4/16 معاون محترم توسعه مدیریت ومنابع و برنامه ریزی وزارت بهداشت ؛ درمان و آموزش پزشکی جدول فوق العاده مدیریت و سرپرستی به شرح جدول پیوست اصلاح گردید:</a:t>
            </a:r>
            <a:endParaRPr lang="en-US" sz="2800" b="1" dirty="0">
              <a:cs typeface="B Nazanin" panose="00000400000000000000" pitchFamily="2" charset="-78"/>
            </a:endParaRPr>
          </a:p>
          <a:p>
            <a:endParaRPr lang="fa-IR" sz="3200" b="1" dirty="0" smtClean="0">
              <a:solidFill>
                <a:srgbClr val="C00000"/>
              </a:solidFill>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502411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1537731"/>
            <a:ext cx="785818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3000" b="1" dirty="0" smtClean="0">
                <a:solidFill>
                  <a:srgbClr val="C00000"/>
                </a:solidFill>
              </a:rPr>
              <a:t>ساعت کار کارکنان که دارای نوبت کاری می باشند:</a:t>
            </a:r>
          </a:p>
          <a:p>
            <a:pPr algn="just"/>
            <a:endParaRPr lang="fa-IR" sz="3000" b="1" dirty="0">
              <a:solidFill>
                <a:srgbClr val="C00000"/>
              </a:solidFill>
            </a:endParaRPr>
          </a:p>
          <a:p>
            <a:pPr algn="just"/>
            <a:endParaRPr lang="en-US" sz="3000" dirty="0" smtClean="0">
              <a:solidFill>
                <a:srgbClr val="C00000"/>
              </a:solidFill>
            </a:endParaRPr>
          </a:p>
          <a:p>
            <a:pPr algn="just"/>
            <a:r>
              <a:rPr lang="fa-IR" sz="2800" dirty="0" smtClean="0"/>
              <a:t>7:30      لغایت 14 (صبح کار)</a:t>
            </a:r>
            <a:r>
              <a:rPr lang="en-US" sz="2800" dirty="0" smtClean="0"/>
              <a:t>M </a:t>
            </a:r>
            <a:endParaRPr lang="fa-IR" sz="2800" dirty="0" smtClean="0"/>
          </a:p>
          <a:p>
            <a:pPr algn="just"/>
            <a:r>
              <a:rPr lang="fa-IR" sz="2800" dirty="0" smtClean="0"/>
              <a:t>13:30    لغایت 20 (عصرکار)</a:t>
            </a:r>
            <a:r>
              <a:rPr lang="en-US" sz="2800" dirty="0" smtClean="0"/>
              <a:t>E  </a:t>
            </a:r>
            <a:endParaRPr lang="fa-IR" sz="2800" dirty="0" smtClean="0"/>
          </a:p>
          <a:p>
            <a:pPr algn="just"/>
            <a:r>
              <a:rPr lang="fa-IR" sz="2800" dirty="0" smtClean="0"/>
              <a:t>19:30    لغایت 8   (شب کار)</a:t>
            </a:r>
            <a:r>
              <a:rPr lang="en-US" sz="2800" dirty="0" smtClean="0"/>
              <a:t>N   </a:t>
            </a:r>
            <a:endParaRPr lang="en-US" sz="2800" dirty="0"/>
          </a:p>
        </p:txBody>
      </p:sp>
    </p:spTree>
    <p:extLst>
      <p:ext uri="{BB962C8B-B14F-4D97-AF65-F5344CB8AC3E}">
        <p14:creationId xmlns:p14="http://schemas.microsoft.com/office/powerpoint/2010/main" xmlns="" val="26549334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idx="1"/>
          </p:nvPr>
        </p:nvSpPr>
        <p:spPr/>
        <p:txBody>
          <a:bodyPr/>
          <a:lstStyle/>
          <a:p>
            <a:pPr eaLnBrk="1" hangingPunct="1"/>
            <a:endParaRPr lang="en-US" smtClean="0"/>
          </a:p>
        </p:txBody>
      </p:sp>
      <p:sp>
        <p:nvSpPr>
          <p:cNvPr id="27653" name="Rectangle 5"/>
          <p:cNvSpPr>
            <a:spLocks noChangeArrowheads="1"/>
          </p:cNvSpPr>
          <p:nvPr/>
        </p:nvSpPr>
        <p:spPr bwMode="auto">
          <a:xfrm>
            <a:off x="1619250" y="1989138"/>
            <a:ext cx="2374900" cy="579437"/>
          </a:xfrm>
          <a:prstGeom prst="rect">
            <a:avLst/>
          </a:prstGeom>
          <a:noFill/>
          <a:ln w="9525">
            <a:noFill/>
            <a:miter lim="800000"/>
            <a:headEnd/>
            <a:tailEnd/>
          </a:ln>
        </p:spPr>
        <p:txBody>
          <a:bodyPr>
            <a:spAutoFit/>
          </a:bodyPr>
          <a:lstStyle/>
          <a:p>
            <a:pPr algn="ctr" rtl="0">
              <a:spcBef>
                <a:spcPct val="50000"/>
              </a:spcBef>
            </a:pPr>
            <a:r>
              <a:rPr lang="ar-SA" sz="3200" b="1">
                <a:solidFill>
                  <a:srgbClr val="0066FF"/>
                </a:solidFill>
              </a:rPr>
              <a:t>با تشك</a:t>
            </a:r>
            <a:r>
              <a:rPr lang="fa-IR" sz="3200" b="1">
                <a:solidFill>
                  <a:srgbClr val="0066FF"/>
                </a:solidFill>
              </a:rPr>
              <a:t>ـ</a:t>
            </a:r>
            <a:r>
              <a:rPr lang="ar-SA" sz="3200" b="1">
                <a:solidFill>
                  <a:srgbClr val="0066FF"/>
                </a:solidFill>
              </a:rPr>
              <a:t>ر</a:t>
            </a:r>
            <a:endParaRPr lang="en-US" sz="3200" b="1">
              <a:solidFill>
                <a:srgbClr val="0066FF"/>
              </a:solidFill>
            </a:endParaRPr>
          </a:p>
        </p:txBody>
      </p:sp>
      <p:pic>
        <p:nvPicPr>
          <p:cNvPr id="27655" name="Picture 7" descr="17"/>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7" name="Rectangle 6"/>
          <p:cNvSpPr/>
          <p:nvPr/>
        </p:nvSpPr>
        <p:spPr>
          <a:xfrm>
            <a:off x="0" y="1428736"/>
            <a:ext cx="5143504" cy="2862322"/>
          </a:xfrm>
          <a:prstGeom prst="rect">
            <a:avLst/>
          </a:prstGeom>
        </p:spPr>
        <p:txBody>
          <a:bodyPr wrap="square">
            <a:spAutoFit/>
          </a:bodyPr>
          <a:lstStyle/>
          <a:p>
            <a:pPr algn="ctr">
              <a:buFont typeface="Arial" pitchFamily="34" charset="0"/>
              <a:buNone/>
            </a:pPr>
            <a:r>
              <a:rPr lang="fa-IR" sz="6000" b="1" dirty="0" smtClean="0">
                <a:solidFill>
                  <a:schemeClr val="tx1">
                    <a:lumMod val="75000"/>
                    <a:lumOff val="25000"/>
                  </a:schemeClr>
                </a:solidFill>
                <a:cs typeface="B Mitra" pitchFamily="2" charset="-78"/>
              </a:rPr>
              <a:t>از صبر و حوصله همه عزيزان متشكرم</a:t>
            </a:r>
            <a:endParaRPr lang="en-US" sz="6000" b="1" dirty="0" smtClean="0">
              <a:solidFill>
                <a:schemeClr val="tx1">
                  <a:lumMod val="75000"/>
                  <a:lumOff val="25000"/>
                </a:schemeClr>
              </a:solidFill>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strVal val="#ppt_w"/>
                                          </p:val>
                                        </p:tav>
                                        <p:tav tm="100000">
                                          <p:val>
                                            <p:strVal val="#ppt_w"/>
                                          </p:val>
                                        </p:tav>
                                      </p:tavLst>
                                    </p:anim>
                                    <p:anim calcmode="lin" valueType="num">
                                      <p:cBhvr>
                                        <p:cTn id="8" dur="2000" fill="hold"/>
                                        <p:tgtEl>
                                          <p:spTgt spid="1229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2290"/>
                                        </p:tgtEl>
                                        <p:attrNameLst>
                                          <p:attrName>ppt_x</p:attrName>
                                        </p:attrNameLst>
                                      </p:cBhvr>
                                      <p:tavLst>
                                        <p:tav tm="0">
                                          <p:val>
                                            <p:strVal val="#ppt_x-.4"/>
                                          </p:val>
                                        </p:tav>
                                        <p:tav tm="100000">
                                          <p:val>
                                            <p:strVal val="#ppt_x"/>
                                          </p:val>
                                        </p:tav>
                                      </p:tavLst>
                                    </p:anim>
                                    <p:anim calcmode="lin" valueType="num">
                                      <p:cBhvr>
                                        <p:cTn id="10" dur="2000" fill="hold"/>
                                        <p:tgtEl>
                                          <p:spTgt spid="1229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fade">
                                      <p:cBhvr>
                                        <p:cTn id="15" dur="500">
                                          <p:stCondLst>
                                            <p:cond delay="0"/>
                                          </p:stCondLst>
                                        </p:cTn>
                                        <p:tgtEl>
                                          <p:spTgt spid="12291">
                                            <p:txEl>
                                              <p:pRg st="0" end="0"/>
                                            </p:txEl>
                                          </p:spTgt>
                                        </p:tgtEl>
                                      </p:cBhvr>
                                    </p:animEffect>
                                    <p:anim calcmode="lin" valueType="num">
                                      <p:cBhvr>
                                        <p:cTn id="16" dur="500" fill="hold">
                                          <p:stCondLst>
                                            <p:cond delay="0"/>
                                          </p:stCondLst>
                                        </p:cTn>
                                        <p:tgtEl>
                                          <p:spTgt spid="1229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33180" y="476672"/>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فوق العاده مدیریت و سرپرستی:</a:t>
            </a: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233620095"/>
              </p:ext>
            </p:extLst>
          </p:nvPr>
        </p:nvGraphicFramePr>
        <p:xfrm>
          <a:off x="1343322" y="1628800"/>
          <a:ext cx="6548880" cy="4251960"/>
        </p:xfrm>
        <a:graphic>
          <a:graphicData uri="http://schemas.openxmlformats.org/drawingml/2006/table">
            <a:tbl>
              <a:tblPr rtl="1" firstRow="1" bandRow="1">
                <a:tableStyleId>{5C22544A-7EE6-4342-B048-85BDC9FD1C3A}</a:tableStyleId>
              </a:tblPr>
              <a:tblGrid>
                <a:gridCol w="564888">
                  <a:extLst>
                    <a:ext uri="{9D8B030D-6E8A-4147-A177-3AD203B41FA5}">
                      <a16:colId xmlns:a16="http://schemas.microsoft.com/office/drawing/2014/main" xmlns="" val="20000"/>
                    </a:ext>
                  </a:extLst>
                </a:gridCol>
                <a:gridCol w="959112">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gridCol w="926194">
                  <a:extLst>
                    <a:ext uri="{9D8B030D-6E8A-4147-A177-3AD203B41FA5}">
                      <a16:colId xmlns:a16="http://schemas.microsoft.com/office/drawing/2014/main" xmlns="" val="20005"/>
                    </a:ext>
                  </a:extLst>
                </a:gridCol>
                <a:gridCol w="746340">
                  <a:extLst>
                    <a:ext uri="{9D8B030D-6E8A-4147-A177-3AD203B41FA5}">
                      <a16:colId xmlns:a16="http://schemas.microsoft.com/office/drawing/2014/main" xmlns="" val="20006"/>
                    </a:ext>
                  </a:extLst>
                </a:gridCol>
                <a:gridCol w="1066346">
                  <a:extLst>
                    <a:ext uri="{9D8B030D-6E8A-4147-A177-3AD203B41FA5}">
                      <a16:colId xmlns:a16="http://schemas.microsoft.com/office/drawing/2014/main" xmlns="" val="20007"/>
                    </a:ext>
                  </a:extLst>
                </a:gridCol>
              </a:tblGrid>
              <a:tr h="370840">
                <a:tc>
                  <a:txBody>
                    <a:bodyPr/>
                    <a:lstStyle/>
                    <a:p>
                      <a:pPr algn="ctr" rtl="1"/>
                      <a:endParaRPr lang="fa-IR" sz="1400" dirty="0" smtClean="0"/>
                    </a:p>
                    <a:p>
                      <a:pPr algn="ctr" rtl="1"/>
                      <a:r>
                        <a:rPr lang="fa-IR" sz="1400" dirty="0" smtClean="0"/>
                        <a:t>ردیف</a:t>
                      </a:r>
                      <a:endParaRPr lang="fa-IR" sz="1400" dirty="0"/>
                    </a:p>
                  </a:txBody>
                  <a:tcPr/>
                </a:tc>
                <a:tc>
                  <a:txBody>
                    <a:bodyPr/>
                    <a:lstStyle/>
                    <a:p>
                      <a:pPr algn="ctr" rtl="1"/>
                      <a:r>
                        <a:rPr lang="fa-IR" dirty="0" smtClean="0"/>
                        <a:t>حوزه جغرافیایی خدمت</a:t>
                      </a:r>
                      <a:endParaRPr lang="fa-IR" dirty="0"/>
                    </a:p>
                  </a:txBody>
                  <a:tcPr/>
                </a:tc>
                <a:tc>
                  <a:txBody>
                    <a:bodyPr/>
                    <a:lstStyle/>
                    <a:p>
                      <a:pPr algn="ctr" rtl="1"/>
                      <a:r>
                        <a:rPr lang="fa-IR" dirty="0" smtClean="0"/>
                        <a:t>سطوح مدیریت</a:t>
                      </a:r>
                      <a:endParaRPr lang="fa-IR" dirty="0"/>
                    </a:p>
                  </a:txBody>
                  <a:tcPr/>
                </a:tc>
                <a:tc>
                  <a:txBody>
                    <a:bodyPr/>
                    <a:lstStyle/>
                    <a:p>
                      <a:pPr algn="ctr" rtl="1"/>
                      <a:r>
                        <a:rPr lang="fa-IR" dirty="0" smtClean="0"/>
                        <a:t>معاون اداره و همتراز</a:t>
                      </a:r>
                      <a:endParaRPr lang="fa-IR" dirty="0"/>
                    </a:p>
                  </a:txBody>
                  <a:tcPr/>
                </a:tc>
                <a:tc>
                  <a:txBody>
                    <a:bodyPr/>
                    <a:lstStyle/>
                    <a:p>
                      <a:pPr algn="ctr" rtl="1"/>
                      <a:r>
                        <a:rPr lang="fa-IR" dirty="0" smtClean="0"/>
                        <a:t>رییس اداره و همتراز</a:t>
                      </a:r>
                      <a:endParaRPr lang="fa-IR" dirty="0"/>
                    </a:p>
                  </a:txBody>
                  <a:tcPr/>
                </a:tc>
                <a:tc>
                  <a:txBody>
                    <a:bodyPr/>
                    <a:lstStyle/>
                    <a:p>
                      <a:pPr algn="ctr" rtl="1"/>
                      <a:r>
                        <a:rPr lang="fa-IR" dirty="0" smtClean="0"/>
                        <a:t>معاون مدیرکل و همتراز</a:t>
                      </a:r>
                      <a:endParaRPr lang="fa-IR" dirty="0"/>
                    </a:p>
                  </a:txBody>
                  <a:tcPr/>
                </a:tc>
                <a:tc>
                  <a:txBody>
                    <a:bodyPr/>
                    <a:lstStyle/>
                    <a:p>
                      <a:pPr algn="ctr" rtl="1"/>
                      <a:r>
                        <a:rPr lang="fa-IR" dirty="0" smtClean="0"/>
                        <a:t>مدیر کل و همتراز</a:t>
                      </a:r>
                      <a:endParaRPr lang="fa-IR" dirty="0"/>
                    </a:p>
                  </a:txBody>
                  <a:tcPr/>
                </a:tc>
                <a:tc>
                  <a:txBody>
                    <a:bodyPr/>
                    <a:lstStyle/>
                    <a:p>
                      <a:pPr algn="ctr" rtl="1"/>
                      <a:r>
                        <a:rPr lang="fa-IR" dirty="0" smtClean="0"/>
                        <a:t>معاون موسسه و همتراز</a:t>
                      </a:r>
                      <a:endParaRPr lang="fa-IR" dirty="0"/>
                    </a:p>
                  </a:txBody>
                  <a:tcPr/>
                </a:tc>
                <a:extLst>
                  <a:ext uri="{0D108BD9-81ED-4DB2-BD59-A6C34878D82A}">
                    <a16:rowId xmlns:a16="http://schemas.microsoft.com/office/drawing/2014/main" xmlns="" val="10000"/>
                  </a:ext>
                </a:extLst>
              </a:tr>
              <a:tr h="370840">
                <a:tc rowSpan="3">
                  <a:txBody>
                    <a:bodyPr/>
                    <a:lstStyle/>
                    <a:p>
                      <a:pPr algn="ctr" rtl="1"/>
                      <a:endParaRPr lang="fa-IR" b="1" dirty="0" smtClean="0"/>
                    </a:p>
                    <a:p>
                      <a:pPr algn="ctr" rtl="1"/>
                      <a:r>
                        <a:rPr lang="fa-IR" b="1" dirty="0" smtClean="0"/>
                        <a:t>1</a:t>
                      </a:r>
                      <a:endParaRPr lang="fa-IR" b="1" dirty="0"/>
                    </a:p>
                  </a:txBody>
                  <a:tcPr/>
                </a:tc>
                <a:tc rowSpan="3">
                  <a:txBody>
                    <a:bodyPr/>
                    <a:lstStyle/>
                    <a:p>
                      <a:pPr algn="ctr" rtl="1"/>
                      <a:endParaRPr lang="fa-IR" b="1" dirty="0" smtClean="0"/>
                    </a:p>
                    <a:p>
                      <a:pPr algn="ctr" rtl="1"/>
                      <a:r>
                        <a:rPr lang="fa-IR" b="1" dirty="0" smtClean="0"/>
                        <a:t>شهرستان</a:t>
                      </a:r>
                      <a:endParaRPr lang="fa-IR" b="1" dirty="0"/>
                    </a:p>
                  </a:txBody>
                  <a:tcPr/>
                </a:tc>
                <a:tc>
                  <a:txBody>
                    <a:bodyPr/>
                    <a:lstStyle/>
                    <a:p>
                      <a:pPr algn="ctr" rtl="1"/>
                      <a:r>
                        <a:rPr lang="fa-IR" sz="1400" b="1" dirty="0" smtClean="0"/>
                        <a:t>سطح یک</a:t>
                      </a:r>
                      <a:endParaRPr lang="fa-IR" sz="1400" b="1" dirty="0"/>
                    </a:p>
                  </a:txBody>
                  <a:tcPr/>
                </a:tc>
                <a:tc>
                  <a:txBody>
                    <a:bodyPr/>
                    <a:lstStyle/>
                    <a:p>
                      <a:pPr algn="ctr" rtl="1"/>
                      <a:r>
                        <a:rPr lang="fa-IR" b="1" dirty="0" smtClean="0"/>
                        <a:t>1000</a:t>
                      </a:r>
                      <a:endParaRPr lang="fa-IR" b="1" dirty="0"/>
                    </a:p>
                  </a:txBody>
                  <a:tcPr/>
                </a:tc>
                <a:tc>
                  <a:txBody>
                    <a:bodyPr/>
                    <a:lstStyle/>
                    <a:p>
                      <a:pPr algn="ctr" rtl="1"/>
                      <a:r>
                        <a:rPr lang="fa-IR" b="1" dirty="0" smtClean="0"/>
                        <a:t>1900</a:t>
                      </a:r>
                      <a:endParaRPr lang="fa-IR" b="1" dirty="0"/>
                    </a:p>
                  </a:txBody>
                  <a:tcPr/>
                </a:tc>
                <a:tc>
                  <a:txBody>
                    <a:bodyPr/>
                    <a:lstStyle/>
                    <a:p>
                      <a:pPr algn="ctr" rtl="1"/>
                      <a:r>
                        <a:rPr lang="fa-IR" b="1" dirty="0" smtClean="0"/>
                        <a:t>2800</a:t>
                      </a:r>
                      <a:endParaRPr lang="fa-IR" b="1" dirty="0"/>
                    </a:p>
                  </a:txBody>
                  <a:tcPr/>
                </a:tc>
                <a:tc>
                  <a:txBody>
                    <a:bodyPr/>
                    <a:lstStyle/>
                    <a:p>
                      <a:pPr algn="ctr" rtl="1"/>
                      <a:r>
                        <a:rPr lang="fa-IR" b="1" dirty="0" smtClean="0"/>
                        <a:t>3700</a:t>
                      </a:r>
                      <a:endParaRPr lang="fa-IR" b="1" dirty="0"/>
                    </a:p>
                  </a:txBody>
                  <a:tcPr/>
                </a:tc>
                <a:tc>
                  <a:txBody>
                    <a:bodyPr/>
                    <a:lstStyle/>
                    <a:p>
                      <a:pPr algn="ctr" rtl="1"/>
                      <a:r>
                        <a:rPr lang="fa-IR" b="1" dirty="0" smtClean="0"/>
                        <a:t>4600</a:t>
                      </a:r>
                      <a:endParaRPr lang="fa-IR" b="1" dirty="0"/>
                    </a:p>
                  </a:txBody>
                  <a:tcPr/>
                </a:tc>
                <a:extLst>
                  <a:ext uri="{0D108BD9-81ED-4DB2-BD59-A6C34878D82A}">
                    <a16:rowId xmlns:a16="http://schemas.microsoft.com/office/drawing/2014/main" xmlns="" val="10001"/>
                  </a:ext>
                </a:extLst>
              </a:tr>
              <a:tr h="370840">
                <a:tc vMerge="1">
                  <a:txBody>
                    <a:bodyPr/>
                    <a:lstStyle/>
                    <a:p>
                      <a:pPr rtl="1"/>
                      <a:endParaRPr lang="fa-IR" dirty="0"/>
                    </a:p>
                  </a:txBody>
                  <a:tcPr/>
                </a:tc>
                <a:tc vMerge="1">
                  <a:txBody>
                    <a:bodyPr/>
                    <a:lstStyle/>
                    <a:p>
                      <a:pPr rtl="1"/>
                      <a:endParaRPr lang="fa-IR" dirty="0"/>
                    </a:p>
                  </a:txBody>
                  <a:tcPr/>
                </a:tc>
                <a:tc>
                  <a:txBody>
                    <a:bodyPr/>
                    <a:lstStyle/>
                    <a:p>
                      <a:pPr algn="ctr" rtl="1"/>
                      <a:r>
                        <a:rPr lang="fa-IR" sz="1400" b="1" dirty="0" smtClean="0"/>
                        <a:t>سطح دو</a:t>
                      </a:r>
                      <a:endParaRPr lang="fa-IR" sz="1400" b="1" dirty="0"/>
                    </a:p>
                  </a:txBody>
                  <a:tcPr/>
                </a:tc>
                <a:tc>
                  <a:txBody>
                    <a:bodyPr/>
                    <a:lstStyle/>
                    <a:p>
                      <a:pPr algn="ctr" rtl="1"/>
                      <a:r>
                        <a:rPr lang="fa-IR" b="1" dirty="0" smtClean="0"/>
                        <a:t>1100</a:t>
                      </a:r>
                      <a:endParaRPr lang="fa-IR" b="1" dirty="0"/>
                    </a:p>
                  </a:txBody>
                  <a:tcPr/>
                </a:tc>
                <a:tc>
                  <a:txBody>
                    <a:bodyPr/>
                    <a:lstStyle/>
                    <a:p>
                      <a:pPr algn="ctr" rtl="1"/>
                      <a:r>
                        <a:rPr lang="fa-IR" b="1" dirty="0" smtClean="0"/>
                        <a:t>2000</a:t>
                      </a:r>
                      <a:endParaRPr lang="fa-IR" b="1" dirty="0"/>
                    </a:p>
                  </a:txBody>
                  <a:tcPr/>
                </a:tc>
                <a:tc>
                  <a:txBody>
                    <a:bodyPr/>
                    <a:lstStyle/>
                    <a:p>
                      <a:pPr algn="ctr" rtl="1"/>
                      <a:r>
                        <a:rPr lang="fa-IR" b="1" dirty="0" smtClean="0"/>
                        <a:t>2900</a:t>
                      </a:r>
                      <a:endParaRPr lang="fa-IR" b="1" dirty="0"/>
                    </a:p>
                  </a:txBody>
                  <a:tcPr/>
                </a:tc>
                <a:tc>
                  <a:txBody>
                    <a:bodyPr/>
                    <a:lstStyle/>
                    <a:p>
                      <a:pPr algn="ctr" rtl="1"/>
                      <a:r>
                        <a:rPr lang="fa-IR" b="1" dirty="0" smtClean="0"/>
                        <a:t>3800</a:t>
                      </a:r>
                      <a:endParaRPr lang="fa-IR" b="1" dirty="0"/>
                    </a:p>
                  </a:txBody>
                  <a:tcPr/>
                </a:tc>
                <a:tc>
                  <a:txBody>
                    <a:bodyPr/>
                    <a:lstStyle/>
                    <a:p>
                      <a:pPr algn="ctr" rtl="1"/>
                      <a:r>
                        <a:rPr lang="fa-IR" b="1" dirty="0" smtClean="0"/>
                        <a:t>4700</a:t>
                      </a:r>
                      <a:endParaRPr lang="fa-IR" b="1" dirty="0"/>
                    </a:p>
                  </a:txBody>
                  <a:tcPr/>
                </a:tc>
                <a:extLst>
                  <a:ext uri="{0D108BD9-81ED-4DB2-BD59-A6C34878D82A}">
                    <a16:rowId xmlns:a16="http://schemas.microsoft.com/office/drawing/2014/main" xmlns="" val="10002"/>
                  </a:ext>
                </a:extLst>
              </a:tr>
              <a:tr h="370840">
                <a:tc vMerge="1">
                  <a:txBody>
                    <a:bodyPr/>
                    <a:lstStyle/>
                    <a:p>
                      <a:pPr rtl="1"/>
                      <a:endParaRPr lang="fa-IR" dirty="0"/>
                    </a:p>
                  </a:txBody>
                  <a:tcPr/>
                </a:tc>
                <a:tc vMerge="1">
                  <a:txBody>
                    <a:bodyPr/>
                    <a:lstStyle/>
                    <a:p>
                      <a:pPr rtl="1"/>
                      <a:endParaRPr lang="fa-IR" dirty="0"/>
                    </a:p>
                  </a:txBody>
                  <a:tcPr/>
                </a:tc>
                <a:tc>
                  <a:txBody>
                    <a:bodyPr/>
                    <a:lstStyle/>
                    <a:p>
                      <a:pPr algn="ctr" rtl="1"/>
                      <a:r>
                        <a:rPr lang="fa-IR" sz="1400" b="1" dirty="0" smtClean="0"/>
                        <a:t>سطح سه</a:t>
                      </a:r>
                      <a:endParaRPr lang="fa-IR" sz="1400" b="1" dirty="0"/>
                    </a:p>
                  </a:txBody>
                  <a:tcPr/>
                </a:tc>
                <a:tc>
                  <a:txBody>
                    <a:bodyPr/>
                    <a:lstStyle/>
                    <a:p>
                      <a:pPr algn="ctr" rtl="1"/>
                      <a:r>
                        <a:rPr lang="fa-IR" b="1" dirty="0" smtClean="0"/>
                        <a:t>1200</a:t>
                      </a:r>
                      <a:endParaRPr lang="fa-IR" b="1" dirty="0"/>
                    </a:p>
                  </a:txBody>
                  <a:tcPr/>
                </a:tc>
                <a:tc>
                  <a:txBody>
                    <a:bodyPr/>
                    <a:lstStyle/>
                    <a:p>
                      <a:pPr algn="ctr" rtl="1"/>
                      <a:r>
                        <a:rPr lang="fa-IR" b="1" dirty="0" smtClean="0"/>
                        <a:t>2100</a:t>
                      </a:r>
                      <a:endParaRPr lang="fa-IR" b="1" dirty="0"/>
                    </a:p>
                  </a:txBody>
                  <a:tcPr/>
                </a:tc>
                <a:tc>
                  <a:txBody>
                    <a:bodyPr/>
                    <a:lstStyle/>
                    <a:p>
                      <a:pPr algn="ctr" rtl="1"/>
                      <a:r>
                        <a:rPr lang="fa-IR" b="1" dirty="0" smtClean="0"/>
                        <a:t>3000</a:t>
                      </a:r>
                      <a:endParaRPr lang="fa-IR" b="1" dirty="0"/>
                    </a:p>
                  </a:txBody>
                  <a:tcPr/>
                </a:tc>
                <a:tc>
                  <a:txBody>
                    <a:bodyPr/>
                    <a:lstStyle/>
                    <a:p>
                      <a:pPr algn="ctr" rtl="1"/>
                      <a:r>
                        <a:rPr lang="fa-IR" b="1" dirty="0" smtClean="0"/>
                        <a:t>3900</a:t>
                      </a:r>
                      <a:endParaRPr lang="fa-IR" b="1" dirty="0"/>
                    </a:p>
                  </a:txBody>
                  <a:tcPr/>
                </a:tc>
                <a:tc>
                  <a:txBody>
                    <a:bodyPr/>
                    <a:lstStyle/>
                    <a:p>
                      <a:pPr algn="ctr" rtl="1"/>
                      <a:r>
                        <a:rPr lang="fa-IR" b="1" dirty="0" smtClean="0"/>
                        <a:t>4800</a:t>
                      </a:r>
                      <a:endParaRPr lang="fa-IR" b="1" dirty="0"/>
                    </a:p>
                  </a:txBody>
                  <a:tcPr/>
                </a:tc>
                <a:extLst>
                  <a:ext uri="{0D108BD9-81ED-4DB2-BD59-A6C34878D82A}">
                    <a16:rowId xmlns:a16="http://schemas.microsoft.com/office/drawing/2014/main" xmlns="" val="10003"/>
                  </a:ext>
                </a:extLst>
              </a:tr>
              <a:tr h="370840">
                <a:tc rowSpan="3">
                  <a:txBody>
                    <a:bodyPr/>
                    <a:lstStyle/>
                    <a:p>
                      <a:pPr algn="ctr" rtl="1"/>
                      <a:endParaRPr lang="fa-IR" b="1" dirty="0" smtClean="0"/>
                    </a:p>
                    <a:p>
                      <a:pPr algn="ctr" rtl="1"/>
                      <a:r>
                        <a:rPr lang="fa-IR" b="1" dirty="0" smtClean="0"/>
                        <a:t>2</a:t>
                      </a:r>
                      <a:endParaRPr lang="fa-IR" b="1" dirty="0"/>
                    </a:p>
                  </a:txBody>
                  <a:tcPr/>
                </a:tc>
                <a:tc rowSpan="3">
                  <a:txBody>
                    <a:bodyPr/>
                    <a:lstStyle/>
                    <a:p>
                      <a:pPr algn="ctr" rtl="1"/>
                      <a:endParaRPr lang="fa-IR" b="1" dirty="0" smtClean="0"/>
                    </a:p>
                    <a:p>
                      <a:pPr algn="ctr" rtl="1"/>
                      <a:r>
                        <a:rPr lang="fa-IR" b="1" dirty="0" smtClean="0"/>
                        <a:t>استان</a:t>
                      </a:r>
                      <a:endParaRPr lang="fa-IR" b="1" dirty="0"/>
                    </a:p>
                  </a:txBody>
                  <a:tcPr/>
                </a:tc>
                <a:tc>
                  <a:txBody>
                    <a:bodyPr/>
                    <a:lstStyle/>
                    <a:p>
                      <a:pPr algn="ctr" rtl="1"/>
                      <a:r>
                        <a:rPr lang="fa-IR" sz="1400" b="1" dirty="0" smtClean="0"/>
                        <a:t>سطح یک</a:t>
                      </a:r>
                      <a:endParaRPr lang="fa-IR" sz="1400" b="1" dirty="0"/>
                    </a:p>
                  </a:txBody>
                  <a:tcPr/>
                </a:tc>
                <a:tc>
                  <a:txBody>
                    <a:bodyPr/>
                    <a:lstStyle/>
                    <a:p>
                      <a:pPr algn="ctr" rtl="1"/>
                      <a:r>
                        <a:rPr lang="fa-IR" b="1" dirty="0" smtClean="0"/>
                        <a:t>1300</a:t>
                      </a:r>
                      <a:endParaRPr lang="fa-IR" b="1" dirty="0"/>
                    </a:p>
                  </a:txBody>
                  <a:tcPr/>
                </a:tc>
                <a:tc>
                  <a:txBody>
                    <a:bodyPr/>
                    <a:lstStyle/>
                    <a:p>
                      <a:pPr algn="ctr" rtl="1"/>
                      <a:r>
                        <a:rPr lang="fa-IR" b="1" dirty="0" smtClean="0"/>
                        <a:t>2200</a:t>
                      </a:r>
                      <a:endParaRPr lang="fa-IR" b="1" dirty="0"/>
                    </a:p>
                  </a:txBody>
                  <a:tcPr/>
                </a:tc>
                <a:tc>
                  <a:txBody>
                    <a:bodyPr/>
                    <a:lstStyle/>
                    <a:p>
                      <a:pPr algn="ctr" rtl="1"/>
                      <a:r>
                        <a:rPr lang="fa-IR" b="1" dirty="0" smtClean="0"/>
                        <a:t>3100</a:t>
                      </a:r>
                      <a:endParaRPr lang="fa-IR" b="1" dirty="0"/>
                    </a:p>
                  </a:txBody>
                  <a:tcPr/>
                </a:tc>
                <a:tc>
                  <a:txBody>
                    <a:bodyPr/>
                    <a:lstStyle/>
                    <a:p>
                      <a:pPr algn="ctr" rtl="1"/>
                      <a:r>
                        <a:rPr lang="fa-IR" b="1" dirty="0" smtClean="0"/>
                        <a:t>4000</a:t>
                      </a:r>
                      <a:endParaRPr lang="fa-IR" b="1" dirty="0"/>
                    </a:p>
                  </a:txBody>
                  <a:tcPr/>
                </a:tc>
                <a:tc>
                  <a:txBody>
                    <a:bodyPr/>
                    <a:lstStyle/>
                    <a:p>
                      <a:pPr algn="ctr" rtl="1"/>
                      <a:r>
                        <a:rPr lang="fa-IR" b="1" dirty="0" smtClean="0"/>
                        <a:t>4900</a:t>
                      </a:r>
                      <a:endParaRPr lang="fa-IR" b="1" dirty="0"/>
                    </a:p>
                  </a:txBody>
                  <a:tcPr/>
                </a:tc>
                <a:extLst>
                  <a:ext uri="{0D108BD9-81ED-4DB2-BD59-A6C34878D82A}">
                    <a16:rowId xmlns:a16="http://schemas.microsoft.com/office/drawing/2014/main" xmlns="" val="10004"/>
                  </a:ext>
                </a:extLst>
              </a:tr>
              <a:tr h="370840">
                <a:tc vMerge="1">
                  <a:txBody>
                    <a:bodyPr/>
                    <a:lstStyle/>
                    <a:p>
                      <a:pPr rtl="1"/>
                      <a:endParaRPr lang="fa-IR" dirty="0"/>
                    </a:p>
                  </a:txBody>
                  <a:tcPr/>
                </a:tc>
                <a:tc vMerge="1">
                  <a:txBody>
                    <a:bodyPr/>
                    <a:lstStyle/>
                    <a:p>
                      <a:pPr rtl="1"/>
                      <a:endParaRPr lang="fa-IR" dirty="0"/>
                    </a:p>
                  </a:txBody>
                  <a:tcPr/>
                </a:tc>
                <a:tc>
                  <a:txBody>
                    <a:bodyPr/>
                    <a:lstStyle/>
                    <a:p>
                      <a:pPr algn="ctr" rtl="1"/>
                      <a:r>
                        <a:rPr lang="fa-IR" sz="1400" b="1" dirty="0" smtClean="0"/>
                        <a:t>سطح دو</a:t>
                      </a:r>
                      <a:endParaRPr lang="fa-IR" sz="1400" b="1" dirty="0"/>
                    </a:p>
                  </a:txBody>
                  <a:tcPr/>
                </a:tc>
                <a:tc>
                  <a:txBody>
                    <a:bodyPr/>
                    <a:lstStyle/>
                    <a:p>
                      <a:pPr algn="ctr" rtl="1"/>
                      <a:r>
                        <a:rPr lang="fa-IR" b="1" dirty="0" smtClean="0"/>
                        <a:t>1400</a:t>
                      </a:r>
                      <a:endParaRPr lang="fa-IR" b="1" dirty="0"/>
                    </a:p>
                  </a:txBody>
                  <a:tcPr/>
                </a:tc>
                <a:tc>
                  <a:txBody>
                    <a:bodyPr/>
                    <a:lstStyle/>
                    <a:p>
                      <a:pPr algn="ctr" rtl="1"/>
                      <a:r>
                        <a:rPr lang="fa-IR" b="1" dirty="0" smtClean="0"/>
                        <a:t>2300</a:t>
                      </a:r>
                      <a:endParaRPr lang="fa-IR" b="1" dirty="0"/>
                    </a:p>
                  </a:txBody>
                  <a:tcPr/>
                </a:tc>
                <a:tc>
                  <a:txBody>
                    <a:bodyPr/>
                    <a:lstStyle/>
                    <a:p>
                      <a:pPr algn="ctr" rtl="1"/>
                      <a:r>
                        <a:rPr lang="fa-IR" b="1" dirty="0" smtClean="0"/>
                        <a:t>3200</a:t>
                      </a:r>
                      <a:endParaRPr lang="fa-IR" b="1" dirty="0"/>
                    </a:p>
                  </a:txBody>
                  <a:tcPr/>
                </a:tc>
                <a:tc>
                  <a:txBody>
                    <a:bodyPr/>
                    <a:lstStyle/>
                    <a:p>
                      <a:pPr algn="ctr" rtl="1"/>
                      <a:r>
                        <a:rPr lang="fa-IR" b="1" dirty="0" smtClean="0"/>
                        <a:t>4100</a:t>
                      </a:r>
                      <a:endParaRPr lang="fa-IR" b="1" dirty="0"/>
                    </a:p>
                  </a:txBody>
                  <a:tcPr/>
                </a:tc>
                <a:tc>
                  <a:txBody>
                    <a:bodyPr/>
                    <a:lstStyle/>
                    <a:p>
                      <a:pPr algn="ctr" rtl="1"/>
                      <a:r>
                        <a:rPr lang="fa-IR" b="1" dirty="0" smtClean="0"/>
                        <a:t>5000</a:t>
                      </a:r>
                      <a:endParaRPr lang="fa-IR" b="1" dirty="0"/>
                    </a:p>
                  </a:txBody>
                  <a:tcPr/>
                </a:tc>
                <a:extLst>
                  <a:ext uri="{0D108BD9-81ED-4DB2-BD59-A6C34878D82A}">
                    <a16:rowId xmlns:a16="http://schemas.microsoft.com/office/drawing/2014/main" xmlns="" val="10005"/>
                  </a:ext>
                </a:extLst>
              </a:tr>
              <a:tr h="370840">
                <a:tc vMerge="1">
                  <a:txBody>
                    <a:bodyPr/>
                    <a:lstStyle/>
                    <a:p>
                      <a:pPr rtl="1"/>
                      <a:endParaRPr lang="fa-IR" dirty="0"/>
                    </a:p>
                  </a:txBody>
                  <a:tcPr/>
                </a:tc>
                <a:tc vMerge="1">
                  <a:txBody>
                    <a:bodyPr/>
                    <a:lstStyle/>
                    <a:p>
                      <a:pPr rtl="1"/>
                      <a:endParaRPr lang="fa-IR" dirty="0"/>
                    </a:p>
                  </a:txBody>
                  <a:tcPr/>
                </a:tc>
                <a:tc>
                  <a:txBody>
                    <a:bodyPr/>
                    <a:lstStyle/>
                    <a:p>
                      <a:pPr algn="ctr" rtl="1"/>
                      <a:r>
                        <a:rPr lang="fa-IR" sz="1400" b="1" dirty="0" smtClean="0"/>
                        <a:t>سطح سه</a:t>
                      </a:r>
                      <a:endParaRPr lang="fa-IR" sz="1400" b="1" dirty="0"/>
                    </a:p>
                  </a:txBody>
                  <a:tcPr/>
                </a:tc>
                <a:tc>
                  <a:txBody>
                    <a:bodyPr/>
                    <a:lstStyle/>
                    <a:p>
                      <a:pPr algn="ctr" rtl="1"/>
                      <a:r>
                        <a:rPr lang="fa-IR" b="1" dirty="0" smtClean="0"/>
                        <a:t>1500</a:t>
                      </a:r>
                      <a:endParaRPr lang="fa-IR" b="1" dirty="0"/>
                    </a:p>
                  </a:txBody>
                  <a:tcPr/>
                </a:tc>
                <a:tc>
                  <a:txBody>
                    <a:bodyPr/>
                    <a:lstStyle/>
                    <a:p>
                      <a:pPr algn="ctr" rtl="1"/>
                      <a:r>
                        <a:rPr lang="fa-IR" b="1" dirty="0" smtClean="0"/>
                        <a:t>2400</a:t>
                      </a:r>
                      <a:endParaRPr lang="fa-IR" b="1" dirty="0"/>
                    </a:p>
                  </a:txBody>
                  <a:tcPr/>
                </a:tc>
                <a:tc>
                  <a:txBody>
                    <a:bodyPr/>
                    <a:lstStyle/>
                    <a:p>
                      <a:pPr algn="ctr" rtl="1"/>
                      <a:r>
                        <a:rPr lang="fa-IR" b="1" dirty="0" smtClean="0"/>
                        <a:t>3300</a:t>
                      </a:r>
                      <a:endParaRPr lang="fa-IR" b="1" dirty="0"/>
                    </a:p>
                  </a:txBody>
                  <a:tcPr/>
                </a:tc>
                <a:tc>
                  <a:txBody>
                    <a:bodyPr/>
                    <a:lstStyle/>
                    <a:p>
                      <a:pPr algn="ctr" rtl="1"/>
                      <a:r>
                        <a:rPr lang="fa-IR" b="1" dirty="0" smtClean="0"/>
                        <a:t>4200</a:t>
                      </a:r>
                      <a:endParaRPr lang="fa-IR" b="1" dirty="0"/>
                    </a:p>
                  </a:txBody>
                  <a:tcPr/>
                </a:tc>
                <a:tc>
                  <a:txBody>
                    <a:bodyPr/>
                    <a:lstStyle/>
                    <a:p>
                      <a:pPr algn="ctr" rtl="1"/>
                      <a:r>
                        <a:rPr lang="fa-IR" b="1" dirty="0" smtClean="0"/>
                        <a:t>5100</a:t>
                      </a:r>
                      <a:endParaRPr lang="fa-IR" b="1" dirty="0"/>
                    </a:p>
                  </a:txBody>
                  <a:tcPr/>
                </a:tc>
                <a:extLst>
                  <a:ext uri="{0D108BD9-81ED-4DB2-BD59-A6C34878D82A}">
                    <a16:rowId xmlns:a16="http://schemas.microsoft.com/office/drawing/2014/main" xmlns="" val="10006"/>
                  </a:ext>
                </a:extLst>
              </a:tr>
              <a:tr h="370840">
                <a:tc rowSpan="3">
                  <a:txBody>
                    <a:bodyPr/>
                    <a:lstStyle/>
                    <a:p>
                      <a:pPr algn="ctr" rtl="1"/>
                      <a:endParaRPr lang="fa-IR" b="1" dirty="0" smtClean="0"/>
                    </a:p>
                    <a:p>
                      <a:pPr algn="ctr" rtl="1"/>
                      <a:r>
                        <a:rPr lang="fa-IR" b="1" dirty="0" smtClean="0"/>
                        <a:t>3</a:t>
                      </a:r>
                      <a:endParaRPr lang="fa-IR" b="1" dirty="0"/>
                    </a:p>
                  </a:txBody>
                  <a:tcPr/>
                </a:tc>
                <a:tc rowSpan="3">
                  <a:txBody>
                    <a:bodyPr/>
                    <a:lstStyle/>
                    <a:p>
                      <a:pPr algn="ctr" rtl="1"/>
                      <a:endParaRPr lang="fa-IR" b="1" dirty="0" smtClean="0"/>
                    </a:p>
                    <a:p>
                      <a:pPr algn="ctr" rtl="1"/>
                      <a:r>
                        <a:rPr lang="fa-IR" b="1" dirty="0" smtClean="0"/>
                        <a:t>ملی</a:t>
                      </a:r>
                      <a:endParaRPr lang="fa-IR" b="1" dirty="0"/>
                    </a:p>
                  </a:txBody>
                  <a:tcPr/>
                </a:tc>
                <a:tc>
                  <a:txBody>
                    <a:bodyPr/>
                    <a:lstStyle/>
                    <a:p>
                      <a:pPr algn="ctr" rtl="1"/>
                      <a:r>
                        <a:rPr lang="fa-IR" sz="1400" b="1" dirty="0" smtClean="0"/>
                        <a:t>سطح یک</a:t>
                      </a:r>
                      <a:endParaRPr lang="fa-IR" sz="1400" b="1" dirty="0"/>
                    </a:p>
                  </a:txBody>
                  <a:tcPr/>
                </a:tc>
                <a:tc>
                  <a:txBody>
                    <a:bodyPr/>
                    <a:lstStyle/>
                    <a:p>
                      <a:pPr algn="ctr" rtl="1"/>
                      <a:r>
                        <a:rPr lang="fa-IR" b="1" dirty="0" smtClean="0"/>
                        <a:t>1600</a:t>
                      </a:r>
                      <a:endParaRPr lang="fa-IR" b="1" dirty="0"/>
                    </a:p>
                  </a:txBody>
                  <a:tcPr/>
                </a:tc>
                <a:tc>
                  <a:txBody>
                    <a:bodyPr/>
                    <a:lstStyle/>
                    <a:p>
                      <a:pPr algn="ctr" rtl="1"/>
                      <a:r>
                        <a:rPr lang="fa-IR" b="1" dirty="0" smtClean="0"/>
                        <a:t>2500</a:t>
                      </a:r>
                      <a:endParaRPr lang="fa-IR" b="1" dirty="0"/>
                    </a:p>
                  </a:txBody>
                  <a:tcPr/>
                </a:tc>
                <a:tc>
                  <a:txBody>
                    <a:bodyPr/>
                    <a:lstStyle/>
                    <a:p>
                      <a:pPr algn="ctr" rtl="1"/>
                      <a:r>
                        <a:rPr lang="fa-IR" b="1" dirty="0" smtClean="0"/>
                        <a:t>3400</a:t>
                      </a:r>
                      <a:endParaRPr lang="fa-IR" b="1" dirty="0"/>
                    </a:p>
                  </a:txBody>
                  <a:tcPr/>
                </a:tc>
                <a:tc>
                  <a:txBody>
                    <a:bodyPr/>
                    <a:lstStyle/>
                    <a:p>
                      <a:pPr algn="ctr" rtl="1"/>
                      <a:r>
                        <a:rPr lang="fa-IR" b="1" dirty="0" smtClean="0"/>
                        <a:t>4300</a:t>
                      </a:r>
                      <a:endParaRPr lang="fa-IR" b="1" dirty="0"/>
                    </a:p>
                  </a:txBody>
                  <a:tcPr/>
                </a:tc>
                <a:tc>
                  <a:txBody>
                    <a:bodyPr/>
                    <a:lstStyle/>
                    <a:p>
                      <a:pPr algn="ctr" rtl="1"/>
                      <a:r>
                        <a:rPr lang="fa-IR" b="1" dirty="0" smtClean="0"/>
                        <a:t>5200</a:t>
                      </a:r>
                      <a:endParaRPr lang="fa-IR" b="1" dirty="0"/>
                    </a:p>
                  </a:txBody>
                  <a:tcPr/>
                </a:tc>
                <a:extLst>
                  <a:ext uri="{0D108BD9-81ED-4DB2-BD59-A6C34878D82A}">
                    <a16:rowId xmlns:a16="http://schemas.microsoft.com/office/drawing/2014/main" xmlns="" val="10007"/>
                  </a:ext>
                </a:extLst>
              </a:tr>
              <a:tr h="370840">
                <a:tc vMerge="1">
                  <a:txBody>
                    <a:bodyPr/>
                    <a:lstStyle/>
                    <a:p>
                      <a:pPr rtl="1"/>
                      <a:endParaRPr lang="fa-IR" dirty="0"/>
                    </a:p>
                  </a:txBody>
                  <a:tcPr/>
                </a:tc>
                <a:tc vMerge="1">
                  <a:txBody>
                    <a:bodyPr/>
                    <a:lstStyle/>
                    <a:p>
                      <a:pPr rtl="1"/>
                      <a:endParaRPr lang="fa-IR" dirty="0"/>
                    </a:p>
                  </a:txBody>
                  <a:tcPr/>
                </a:tc>
                <a:tc>
                  <a:txBody>
                    <a:bodyPr/>
                    <a:lstStyle/>
                    <a:p>
                      <a:pPr algn="ctr" rtl="1"/>
                      <a:r>
                        <a:rPr lang="fa-IR" sz="1400" b="1" dirty="0" smtClean="0"/>
                        <a:t>سطح دو</a:t>
                      </a:r>
                      <a:endParaRPr lang="fa-IR" sz="1400" b="1" dirty="0"/>
                    </a:p>
                  </a:txBody>
                  <a:tcPr/>
                </a:tc>
                <a:tc>
                  <a:txBody>
                    <a:bodyPr/>
                    <a:lstStyle/>
                    <a:p>
                      <a:pPr algn="ctr" rtl="1"/>
                      <a:r>
                        <a:rPr lang="fa-IR" b="1" dirty="0" smtClean="0"/>
                        <a:t>1700</a:t>
                      </a:r>
                      <a:endParaRPr lang="fa-IR" b="1" dirty="0"/>
                    </a:p>
                  </a:txBody>
                  <a:tcPr/>
                </a:tc>
                <a:tc>
                  <a:txBody>
                    <a:bodyPr/>
                    <a:lstStyle/>
                    <a:p>
                      <a:pPr algn="ctr" rtl="1"/>
                      <a:r>
                        <a:rPr lang="fa-IR" b="1" dirty="0" smtClean="0"/>
                        <a:t>2600</a:t>
                      </a:r>
                      <a:endParaRPr lang="fa-IR" b="1" dirty="0"/>
                    </a:p>
                  </a:txBody>
                  <a:tcPr/>
                </a:tc>
                <a:tc>
                  <a:txBody>
                    <a:bodyPr/>
                    <a:lstStyle/>
                    <a:p>
                      <a:pPr algn="ctr" rtl="1"/>
                      <a:r>
                        <a:rPr lang="fa-IR" b="1" dirty="0" smtClean="0"/>
                        <a:t>3500</a:t>
                      </a:r>
                      <a:endParaRPr lang="fa-IR" b="1" dirty="0"/>
                    </a:p>
                  </a:txBody>
                  <a:tcPr/>
                </a:tc>
                <a:tc>
                  <a:txBody>
                    <a:bodyPr/>
                    <a:lstStyle/>
                    <a:p>
                      <a:pPr algn="ctr" rtl="1"/>
                      <a:r>
                        <a:rPr lang="fa-IR" b="1" dirty="0" smtClean="0"/>
                        <a:t>4400</a:t>
                      </a:r>
                      <a:endParaRPr lang="fa-IR" b="1" dirty="0"/>
                    </a:p>
                  </a:txBody>
                  <a:tcPr/>
                </a:tc>
                <a:tc>
                  <a:txBody>
                    <a:bodyPr/>
                    <a:lstStyle/>
                    <a:p>
                      <a:pPr algn="ctr" rtl="1"/>
                      <a:r>
                        <a:rPr lang="fa-IR" b="1" dirty="0" smtClean="0"/>
                        <a:t>5300</a:t>
                      </a:r>
                      <a:endParaRPr lang="fa-IR" b="1" dirty="0"/>
                    </a:p>
                  </a:txBody>
                  <a:tcPr/>
                </a:tc>
                <a:extLst>
                  <a:ext uri="{0D108BD9-81ED-4DB2-BD59-A6C34878D82A}">
                    <a16:rowId xmlns:a16="http://schemas.microsoft.com/office/drawing/2014/main" xmlns="" val="10008"/>
                  </a:ext>
                </a:extLst>
              </a:tr>
              <a:tr h="370840">
                <a:tc vMerge="1">
                  <a:txBody>
                    <a:bodyPr/>
                    <a:lstStyle/>
                    <a:p>
                      <a:pPr rtl="1"/>
                      <a:endParaRPr lang="fa-IR" dirty="0"/>
                    </a:p>
                  </a:txBody>
                  <a:tcPr/>
                </a:tc>
                <a:tc vMerge="1">
                  <a:txBody>
                    <a:bodyPr/>
                    <a:lstStyle/>
                    <a:p>
                      <a:pPr rtl="1"/>
                      <a:endParaRPr lang="fa-IR" dirty="0"/>
                    </a:p>
                  </a:txBody>
                  <a:tcPr/>
                </a:tc>
                <a:tc>
                  <a:txBody>
                    <a:bodyPr/>
                    <a:lstStyle/>
                    <a:p>
                      <a:pPr algn="ctr" rtl="1"/>
                      <a:r>
                        <a:rPr lang="fa-IR" sz="1400" b="1" dirty="0" smtClean="0"/>
                        <a:t>سطح سه</a:t>
                      </a:r>
                      <a:endParaRPr lang="fa-IR" sz="1400" b="1" dirty="0"/>
                    </a:p>
                  </a:txBody>
                  <a:tcPr/>
                </a:tc>
                <a:tc>
                  <a:txBody>
                    <a:bodyPr/>
                    <a:lstStyle/>
                    <a:p>
                      <a:pPr algn="ctr" rtl="1"/>
                      <a:r>
                        <a:rPr lang="fa-IR" b="1" dirty="0" smtClean="0"/>
                        <a:t>1800</a:t>
                      </a:r>
                      <a:endParaRPr lang="fa-IR" b="1" dirty="0"/>
                    </a:p>
                  </a:txBody>
                  <a:tcPr/>
                </a:tc>
                <a:tc>
                  <a:txBody>
                    <a:bodyPr/>
                    <a:lstStyle/>
                    <a:p>
                      <a:pPr algn="ctr" rtl="1"/>
                      <a:r>
                        <a:rPr lang="fa-IR" b="1" dirty="0" smtClean="0"/>
                        <a:t>2700</a:t>
                      </a:r>
                      <a:endParaRPr lang="fa-IR" b="1" dirty="0"/>
                    </a:p>
                  </a:txBody>
                  <a:tcPr/>
                </a:tc>
                <a:tc>
                  <a:txBody>
                    <a:bodyPr/>
                    <a:lstStyle/>
                    <a:p>
                      <a:pPr algn="ctr" rtl="1"/>
                      <a:r>
                        <a:rPr lang="fa-IR" b="1" dirty="0" smtClean="0"/>
                        <a:t>3600</a:t>
                      </a:r>
                      <a:endParaRPr lang="fa-IR" b="1" dirty="0"/>
                    </a:p>
                  </a:txBody>
                  <a:tcPr/>
                </a:tc>
                <a:tc>
                  <a:txBody>
                    <a:bodyPr/>
                    <a:lstStyle/>
                    <a:p>
                      <a:pPr algn="ctr" rtl="1"/>
                      <a:r>
                        <a:rPr lang="fa-IR" b="1" dirty="0" smtClean="0"/>
                        <a:t>4500</a:t>
                      </a:r>
                      <a:endParaRPr lang="fa-IR" b="1" dirty="0"/>
                    </a:p>
                  </a:txBody>
                  <a:tcPr/>
                </a:tc>
                <a:tc>
                  <a:txBody>
                    <a:bodyPr/>
                    <a:lstStyle/>
                    <a:p>
                      <a:pPr algn="ctr" rtl="1"/>
                      <a:r>
                        <a:rPr lang="fa-IR" b="1" dirty="0" smtClean="0"/>
                        <a:t>5400</a:t>
                      </a:r>
                      <a:endParaRPr lang="fa-IR" b="1"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4584968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1340768"/>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just"/>
            <a:r>
              <a:rPr lang="fa-IR" sz="3000" b="1" dirty="0" smtClean="0">
                <a:solidFill>
                  <a:srgbClr val="FF0000"/>
                </a:solidFill>
                <a:cs typeface="B Titr" panose="00000700000000000000" pitchFamily="2" charset="-78"/>
              </a:rPr>
              <a:t>مراکز آموزشی درمانی و بیمارستانها بر اساس تخت:</a:t>
            </a: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848222335"/>
              </p:ext>
            </p:extLst>
          </p:nvPr>
        </p:nvGraphicFramePr>
        <p:xfrm>
          <a:off x="1691680" y="2780928"/>
          <a:ext cx="6096000" cy="2496056"/>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514856">
                <a:tc>
                  <a:txBody>
                    <a:bodyPr/>
                    <a:lstStyle/>
                    <a:p>
                      <a:pPr algn="ctr" rtl="1"/>
                      <a:r>
                        <a:rPr lang="fa-IR" dirty="0" smtClean="0"/>
                        <a:t>رتبه بندی</a:t>
                      </a:r>
                      <a:endParaRPr lang="fa-IR" dirty="0"/>
                    </a:p>
                  </a:txBody>
                  <a:tcPr/>
                </a:tc>
                <a:tc>
                  <a:txBody>
                    <a:bodyPr/>
                    <a:lstStyle/>
                    <a:p>
                      <a:pPr algn="ctr" rtl="1"/>
                      <a:r>
                        <a:rPr lang="fa-IR" dirty="0" smtClean="0"/>
                        <a:t>تخت</a:t>
                      </a:r>
                      <a:endParaRPr lang="fa-IR" dirty="0"/>
                    </a:p>
                  </a:txBody>
                  <a:tcPr/>
                </a:tc>
                <a:extLst>
                  <a:ext uri="{0D108BD9-81ED-4DB2-BD59-A6C34878D82A}">
                    <a16:rowId xmlns:a16="http://schemas.microsoft.com/office/drawing/2014/main" xmlns="" val="10000"/>
                  </a:ext>
                </a:extLst>
              </a:tr>
              <a:tr h="370840">
                <a:tc>
                  <a:txBody>
                    <a:bodyPr/>
                    <a:lstStyle/>
                    <a:p>
                      <a:pPr algn="ctr" rtl="1"/>
                      <a:r>
                        <a:rPr lang="en-US" sz="2000" b="1" dirty="0" smtClean="0"/>
                        <a:t>a</a:t>
                      </a:r>
                      <a:endParaRPr lang="fa-IR" sz="2000" b="1" dirty="0"/>
                    </a:p>
                  </a:txBody>
                  <a:tcPr/>
                </a:tc>
                <a:tc>
                  <a:txBody>
                    <a:bodyPr/>
                    <a:lstStyle/>
                    <a:p>
                      <a:pPr algn="ctr" rtl="1"/>
                      <a:r>
                        <a:rPr lang="fa-IR" sz="2000" b="1" dirty="0" smtClean="0"/>
                        <a:t>بیش</a:t>
                      </a:r>
                      <a:r>
                        <a:rPr lang="fa-IR" sz="2000" b="1" baseline="0" dirty="0" smtClean="0"/>
                        <a:t> از 500 تخت</a:t>
                      </a:r>
                      <a:endParaRPr lang="fa-IR" sz="2000" b="1" dirty="0"/>
                    </a:p>
                  </a:txBody>
                  <a:tcPr/>
                </a:tc>
                <a:extLst>
                  <a:ext uri="{0D108BD9-81ED-4DB2-BD59-A6C34878D82A}">
                    <a16:rowId xmlns:a16="http://schemas.microsoft.com/office/drawing/2014/main" xmlns="" val="10001"/>
                  </a:ext>
                </a:extLst>
              </a:tr>
              <a:tr h="370840">
                <a:tc>
                  <a:txBody>
                    <a:bodyPr/>
                    <a:lstStyle/>
                    <a:p>
                      <a:pPr algn="ctr" rtl="1"/>
                      <a:r>
                        <a:rPr lang="en-US" sz="2000" b="1" dirty="0" smtClean="0"/>
                        <a:t>b</a:t>
                      </a:r>
                      <a:endParaRPr lang="fa-IR" sz="2000" b="1" dirty="0"/>
                    </a:p>
                  </a:txBody>
                  <a:tcPr/>
                </a:tc>
                <a:tc>
                  <a:txBody>
                    <a:bodyPr/>
                    <a:lstStyle/>
                    <a:p>
                      <a:pPr algn="ctr" rtl="1"/>
                      <a:r>
                        <a:rPr lang="fa-IR" sz="2000" b="1" dirty="0" smtClean="0"/>
                        <a:t>301-500 تخت</a:t>
                      </a:r>
                      <a:endParaRPr lang="fa-IR" sz="2000" b="1" dirty="0"/>
                    </a:p>
                  </a:txBody>
                  <a:tcPr/>
                </a:tc>
                <a:extLst>
                  <a:ext uri="{0D108BD9-81ED-4DB2-BD59-A6C34878D82A}">
                    <a16:rowId xmlns:a16="http://schemas.microsoft.com/office/drawing/2014/main" xmlns="" val="10002"/>
                  </a:ext>
                </a:extLst>
              </a:tr>
              <a:tr h="370840">
                <a:tc>
                  <a:txBody>
                    <a:bodyPr/>
                    <a:lstStyle/>
                    <a:p>
                      <a:pPr algn="ctr" rtl="1"/>
                      <a:r>
                        <a:rPr lang="en-US" sz="2000" b="1" dirty="0" smtClean="0"/>
                        <a:t>c</a:t>
                      </a:r>
                      <a:endParaRPr lang="fa-IR" sz="2000" b="1" dirty="0"/>
                    </a:p>
                  </a:txBody>
                  <a:tcPr/>
                </a:tc>
                <a:tc>
                  <a:txBody>
                    <a:bodyPr/>
                    <a:lstStyle/>
                    <a:p>
                      <a:pPr algn="ctr" rtl="1"/>
                      <a:r>
                        <a:rPr lang="fa-IR" sz="2000" b="1" dirty="0" smtClean="0"/>
                        <a:t>121-300 تخت</a:t>
                      </a:r>
                      <a:endParaRPr lang="fa-IR" sz="2000" b="1" dirty="0"/>
                    </a:p>
                  </a:txBody>
                  <a:tcPr/>
                </a:tc>
                <a:extLst>
                  <a:ext uri="{0D108BD9-81ED-4DB2-BD59-A6C34878D82A}">
                    <a16:rowId xmlns:a16="http://schemas.microsoft.com/office/drawing/2014/main" xmlns="" val="10003"/>
                  </a:ext>
                </a:extLst>
              </a:tr>
              <a:tr h="370840">
                <a:tc>
                  <a:txBody>
                    <a:bodyPr/>
                    <a:lstStyle/>
                    <a:p>
                      <a:pPr algn="ctr" rtl="1"/>
                      <a:r>
                        <a:rPr lang="en-US" sz="2000" b="1" dirty="0" smtClean="0"/>
                        <a:t>d</a:t>
                      </a:r>
                      <a:endParaRPr lang="fa-IR" sz="2000" b="1" dirty="0"/>
                    </a:p>
                  </a:txBody>
                  <a:tcPr/>
                </a:tc>
                <a:tc>
                  <a:txBody>
                    <a:bodyPr/>
                    <a:lstStyle/>
                    <a:p>
                      <a:pPr algn="ctr" rtl="1"/>
                      <a:r>
                        <a:rPr lang="fa-IR" sz="2000" b="1" dirty="0" smtClean="0"/>
                        <a:t>50-120 تخت</a:t>
                      </a:r>
                      <a:endParaRPr lang="fa-IR" sz="2000" b="1" dirty="0"/>
                    </a:p>
                  </a:txBody>
                  <a:tcPr/>
                </a:tc>
                <a:extLst>
                  <a:ext uri="{0D108BD9-81ED-4DB2-BD59-A6C34878D82A}">
                    <a16:rowId xmlns:a16="http://schemas.microsoft.com/office/drawing/2014/main" xmlns="" val="10004"/>
                  </a:ext>
                </a:extLst>
              </a:tr>
              <a:tr h="370840">
                <a:tc>
                  <a:txBody>
                    <a:bodyPr/>
                    <a:lstStyle/>
                    <a:p>
                      <a:pPr algn="ctr" rtl="1"/>
                      <a:r>
                        <a:rPr lang="en-US" sz="2000" b="1" dirty="0" smtClean="0"/>
                        <a:t>e</a:t>
                      </a:r>
                      <a:endParaRPr lang="fa-IR" sz="2000" b="1" dirty="0"/>
                    </a:p>
                  </a:txBody>
                  <a:tcPr/>
                </a:tc>
                <a:tc>
                  <a:txBody>
                    <a:bodyPr/>
                    <a:lstStyle/>
                    <a:p>
                      <a:pPr algn="ctr" rtl="1"/>
                      <a:r>
                        <a:rPr lang="fa-IR" sz="2000" b="1" dirty="0" smtClean="0"/>
                        <a:t>کمتر از 50 تخت</a:t>
                      </a:r>
                      <a:endParaRPr lang="fa-IR" sz="2000" b="1"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275223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476672"/>
            <a:ext cx="7572428"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شبکه های بهداشتی و درمانی و مراکز بهداشت شهرستان بر اساس جمعیت :</a:t>
            </a: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252965248"/>
              </p:ext>
            </p:extLst>
          </p:nvPr>
        </p:nvGraphicFramePr>
        <p:xfrm>
          <a:off x="1691680" y="2708920"/>
          <a:ext cx="6096000" cy="2171824"/>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586864">
                <a:tc>
                  <a:txBody>
                    <a:bodyPr/>
                    <a:lstStyle/>
                    <a:p>
                      <a:pPr algn="ctr" rtl="1"/>
                      <a:r>
                        <a:rPr lang="fa-IR" dirty="0" smtClean="0"/>
                        <a:t>رتبه بندی</a:t>
                      </a:r>
                      <a:endParaRPr lang="fa-IR" dirty="0"/>
                    </a:p>
                  </a:txBody>
                  <a:tcPr/>
                </a:tc>
                <a:tc>
                  <a:txBody>
                    <a:bodyPr/>
                    <a:lstStyle/>
                    <a:p>
                      <a:pPr algn="ctr" rtl="1"/>
                      <a:r>
                        <a:rPr lang="fa-IR" dirty="0" smtClean="0"/>
                        <a:t>جمعیت</a:t>
                      </a:r>
                      <a:endParaRPr lang="fa-IR" dirty="0"/>
                    </a:p>
                  </a:txBody>
                  <a:tcPr/>
                </a:tc>
                <a:extLst>
                  <a:ext uri="{0D108BD9-81ED-4DB2-BD59-A6C34878D82A}">
                    <a16:rowId xmlns:a16="http://schemas.microsoft.com/office/drawing/2014/main" xmlns="" val="10000"/>
                  </a:ext>
                </a:extLst>
              </a:tr>
              <a:tr h="370840">
                <a:tc>
                  <a:txBody>
                    <a:bodyPr/>
                    <a:lstStyle/>
                    <a:p>
                      <a:pPr algn="ctr" rtl="1"/>
                      <a:r>
                        <a:rPr lang="en-US" sz="2000" b="1" dirty="0" smtClean="0"/>
                        <a:t>a</a:t>
                      </a:r>
                      <a:endParaRPr lang="fa-IR" sz="2000" b="1" dirty="0"/>
                    </a:p>
                  </a:txBody>
                  <a:tcPr/>
                </a:tc>
                <a:tc>
                  <a:txBody>
                    <a:bodyPr/>
                    <a:lstStyle/>
                    <a:p>
                      <a:pPr algn="ctr" rtl="1"/>
                      <a:r>
                        <a:rPr lang="fa-IR" sz="2000" b="1" dirty="0" smtClean="0"/>
                        <a:t>بیش</a:t>
                      </a:r>
                      <a:r>
                        <a:rPr lang="fa-IR" sz="2000" b="1" baseline="0" dirty="0" smtClean="0"/>
                        <a:t> از 700 هزارنفر</a:t>
                      </a:r>
                      <a:endParaRPr lang="fa-IR" sz="2000" b="1" dirty="0"/>
                    </a:p>
                  </a:txBody>
                  <a:tcPr/>
                </a:tc>
                <a:extLst>
                  <a:ext uri="{0D108BD9-81ED-4DB2-BD59-A6C34878D82A}">
                    <a16:rowId xmlns:a16="http://schemas.microsoft.com/office/drawing/2014/main" xmlns="" val="10001"/>
                  </a:ext>
                </a:extLst>
              </a:tr>
              <a:tr h="370840">
                <a:tc>
                  <a:txBody>
                    <a:bodyPr/>
                    <a:lstStyle/>
                    <a:p>
                      <a:pPr algn="ctr" rtl="1"/>
                      <a:r>
                        <a:rPr lang="en-US" sz="2000" b="1" dirty="0" smtClean="0"/>
                        <a:t>b</a:t>
                      </a:r>
                      <a:endParaRPr lang="fa-IR" sz="2000" b="1" dirty="0"/>
                    </a:p>
                  </a:txBody>
                  <a:tcPr/>
                </a:tc>
                <a:tc>
                  <a:txBody>
                    <a:bodyPr/>
                    <a:lstStyle/>
                    <a:p>
                      <a:pPr algn="ctr" rtl="1"/>
                      <a:r>
                        <a:rPr lang="fa-IR" sz="2000" b="1" dirty="0" smtClean="0"/>
                        <a:t>350هزار -700 هزار نفر</a:t>
                      </a:r>
                      <a:endParaRPr lang="fa-IR" sz="2000" b="1" dirty="0"/>
                    </a:p>
                  </a:txBody>
                  <a:tcPr/>
                </a:tc>
                <a:extLst>
                  <a:ext uri="{0D108BD9-81ED-4DB2-BD59-A6C34878D82A}">
                    <a16:rowId xmlns:a16="http://schemas.microsoft.com/office/drawing/2014/main" xmlns="" val="10002"/>
                  </a:ext>
                </a:extLst>
              </a:tr>
              <a:tr h="370840">
                <a:tc>
                  <a:txBody>
                    <a:bodyPr/>
                    <a:lstStyle/>
                    <a:p>
                      <a:pPr algn="ctr" rtl="1"/>
                      <a:r>
                        <a:rPr lang="en-US" sz="2000" b="1" dirty="0" smtClean="0"/>
                        <a:t>c</a:t>
                      </a:r>
                      <a:endParaRPr lang="fa-IR" sz="2000" b="1" dirty="0"/>
                    </a:p>
                  </a:txBody>
                  <a:tcPr/>
                </a:tc>
                <a:tc>
                  <a:txBody>
                    <a:bodyPr/>
                    <a:lstStyle/>
                    <a:p>
                      <a:pPr algn="ctr" rtl="1"/>
                      <a:r>
                        <a:rPr lang="fa-IR" sz="2000" b="1" dirty="0" smtClean="0"/>
                        <a:t>150هزار-350هزار نفر</a:t>
                      </a:r>
                      <a:endParaRPr lang="fa-IR" sz="2000" b="1" dirty="0"/>
                    </a:p>
                  </a:txBody>
                  <a:tcPr/>
                </a:tc>
                <a:extLst>
                  <a:ext uri="{0D108BD9-81ED-4DB2-BD59-A6C34878D82A}">
                    <a16:rowId xmlns:a16="http://schemas.microsoft.com/office/drawing/2014/main" xmlns="" val="10003"/>
                  </a:ext>
                </a:extLst>
              </a:tr>
              <a:tr h="370840">
                <a:tc>
                  <a:txBody>
                    <a:bodyPr/>
                    <a:lstStyle/>
                    <a:p>
                      <a:pPr algn="ctr" rtl="1"/>
                      <a:r>
                        <a:rPr lang="en-US" sz="2000" b="1" dirty="0" smtClean="0"/>
                        <a:t>d</a:t>
                      </a:r>
                      <a:endParaRPr lang="fa-IR" sz="2000" b="1" dirty="0"/>
                    </a:p>
                  </a:txBody>
                  <a:tcPr/>
                </a:tc>
                <a:tc>
                  <a:txBody>
                    <a:bodyPr/>
                    <a:lstStyle/>
                    <a:p>
                      <a:pPr algn="ctr" rtl="1"/>
                      <a:r>
                        <a:rPr lang="fa-IR" sz="2000" b="1" dirty="0" smtClean="0"/>
                        <a:t>کمتر از 150هزار نفر</a:t>
                      </a:r>
                      <a:endParaRPr lang="fa-IR" sz="2000"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610060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404664"/>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گروهبندی بیمارستانها :</a:t>
            </a: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61168505"/>
              </p:ext>
            </p:extLst>
          </p:nvPr>
        </p:nvGraphicFramePr>
        <p:xfrm>
          <a:off x="1691680" y="1556793"/>
          <a:ext cx="6096000" cy="4666104"/>
        </p:xfrm>
        <a:graphic>
          <a:graphicData uri="http://schemas.openxmlformats.org/drawingml/2006/table">
            <a:tbl>
              <a:tblPr rtl="1" firstRow="1" bandRow="1">
                <a:tableStyleId>{5C22544A-7EE6-4342-B048-85BDC9FD1C3A}</a:tableStyleId>
              </a:tblPr>
              <a:tblGrid>
                <a:gridCol w="785592">
                  <a:extLst>
                    <a:ext uri="{9D8B030D-6E8A-4147-A177-3AD203B41FA5}">
                      <a16:colId xmlns:a16="http://schemas.microsoft.com/office/drawing/2014/main" xmlns="" val="20000"/>
                    </a:ext>
                  </a:extLst>
                </a:gridCol>
                <a:gridCol w="2841862">
                  <a:extLst>
                    <a:ext uri="{9D8B030D-6E8A-4147-A177-3AD203B41FA5}">
                      <a16:colId xmlns:a16="http://schemas.microsoft.com/office/drawing/2014/main" xmlns="" val="20001"/>
                    </a:ext>
                  </a:extLst>
                </a:gridCol>
                <a:gridCol w="1510096">
                  <a:extLst>
                    <a:ext uri="{9D8B030D-6E8A-4147-A177-3AD203B41FA5}">
                      <a16:colId xmlns:a16="http://schemas.microsoft.com/office/drawing/2014/main" xmlns="" val="20002"/>
                    </a:ext>
                  </a:extLst>
                </a:gridCol>
                <a:gridCol w="958450">
                  <a:extLst>
                    <a:ext uri="{9D8B030D-6E8A-4147-A177-3AD203B41FA5}">
                      <a16:colId xmlns:a16="http://schemas.microsoft.com/office/drawing/2014/main" xmlns="" val="20003"/>
                    </a:ext>
                  </a:extLst>
                </a:gridCol>
              </a:tblGrid>
              <a:tr h="586864">
                <a:tc>
                  <a:txBody>
                    <a:bodyPr/>
                    <a:lstStyle/>
                    <a:p>
                      <a:pPr algn="ctr" rtl="1"/>
                      <a:r>
                        <a:rPr lang="fa-IR" dirty="0" smtClean="0"/>
                        <a:t>ردیف</a:t>
                      </a:r>
                      <a:endParaRPr lang="fa-IR" dirty="0"/>
                    </a:p>
                  </a:txBody>
                  <a:tcPr/>
                </a:tc>
                <a:tc>
                  <a:txBody>
                    <a:bodyPr/>
                    <a:lstStyle/>
                    <a:p>
                      <a:pPr algn="ctr" rtl="1"/>
                      <a:r>
                        <a:rPr lang="fa-IR" dirty="0" smtClean="0"/>
                        <a:t>نام بیمارستان</a:t>
                      </a:r>
                      <a:endParaRPr lang="fa-IR" dirty="0"/>
                    </a:p>
                  </a:txBody>
                  <a:tcPr/>
                </a:tc>
                <a:tc>
                  <a:txBody>
                    <a:bodyPr/>
                    <a:lstStyle/>
                    <a:p>
                      <a:pPr algn="ctr" rtl="1"/>
                      <a:r>
                        <a:rPr lang="fa-IR" dirty="0" smtClean="0"/>
                        <a:t>تعداد تخت ثابت</a:t>
                      </a:r>
                      <a:endParaRPr lang="fa-IR" dirty="0"/>
                    </a:p>
                  </a:txBody>
                  <a:tcPr/>
                </a:tc>
                <a:tc>
                  <a:txBody>
                    <a:bodyPr/>
                    <a:lstStyle/>
                    <a:p>
                      <a:pPr algn="ctr" rtl="1"/>
                      <a:r>
                        <a:rPr lang="fa-IR" dirty="0" smtClean="0"/>
                        <a:t>گروه</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امام رضا (ع)</a:t>
                      </a:r>
                      <a:endParaRPr lang="fa-IR" b="1" dirty="0"/>
                    </a:p>
                  </a:txBody>
                  <a:tcPr/>
                </a:tc>
                <a:tc>
                  <a:txBody>
                    <a:bodyPr/>
                    <a:lstStyle/>
                    <a:p>
                      <a:pPr algn="ctr" rtl="1"/>
                      <a:r>
                        <a:rPr lang="fa-IR" b="1" dirty="0" smtClean="0"/>
                        <a:t>714</a:t>
                      </a:r>
                      <a:endParaRPr lang="fa-IR" b="1" dirty="0"/>
                    </a:p>
                  </a:txBody>
                  <a:tcPr/>
                </a:tc>
                <a:tc>
                  <a:txBody>
                    <a:bodyPr/>
                    <a:lstStyle/>
                    <a:p>
                      <a:pPr algn="ctr" rtl="1"/>
                      <a:r>
                        <a:rPr lang="en-US" b="1" dirty="0" smtClean="0"/>
                        <a:t>a</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فارابی</a:t>
                      </a:r>
                      <a:endParaRPr lang="fa-IR" b="1" dirty="0"/>
                    </a:p>
                  </a:txBody>
                  <a:tcPr/>
                </a:tc>
                <a:tc>
                  <a:txBody>
                    <a:bodyPr/>
                    <a:lstStyle/>
                    <a:p>
                      <a:pPr algn="ctr" rtl="1"/>
                      <a:r>
                        <a:rPr lang="fa-IR" b="1" dirty="0" smtClean="0"/>
                        <a:t>315</a:t>
                      </a:r>
                      <a:endParaRPr lang="fa-IR" b="1" dirty="0"/>
                    </a:p>
                  </a:txBody>
                  <a:tcPr/>
                </a:tc>
                <a:tc>
                  <a:txBody>
                    <a:bodyPr/>
                    <a:lstStyle/>
                    <a:p>
                      <a:pPr algn="ctr" rtl="1"/>
                      <a:r>
                        <a:rPr lang="en-US" b="1" dirty="0" smtClean="0"/>
                        <a:t>b</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امام خمینی (ره)اسلام آباد غرب</a:t>
                      </a:r>
                      <a:endParaRPr lang="fa-IR" b="1" dirty="0"/>
                    </a:p>
                  </a:txBody>
                  <a:tcPr/>
                </a:tc>
                <a:tc>
                  <a:txBody>
                    <a:bodyPr/>
                    <a:lstStyle/>
                    <a:p>
                      <a:pPr algn="ctr" rtl="1"/>
                      <a:r>
                        <a:rPr lang="fa-IR" b="1" dirty="0" smtClean="0"/>
                        <a:t>260</a:t>
                      </a:r>
                      <a:endParaRPr lang="fa-IR" b="1" dirty="0"/>
                    </a:p>
                  </a:txBody>
                  <a:tcPr/>
                </a:tc>
                <a:tc>
                  <a:txBody>
                    <a:bodyPr/>
                    <a:lstStyle/>
                    <a:p>
                      <a:pPr algn="ctr" rtl="1"/>
                      <a:r>
                        <a:rPr lang="en-US" b="1" dirty="0" smtClean="0"/>
                        <a:t>c</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امام علی (ع)</a:t>
                      </a:r>
                      <a:endParaRPr lang="fa-IR" b="1" dirty="0"/>
                    </a:p>
                  </a:txBody>
                  <a:tcPr/>
                </a:tc>
                <a:tc>
                  <a:txBody>
                    <a:bodyPr/>
                    <a:lstStyle/>
                    <a:p>
                      <a:pPr algn="ctr" rtl="1"/>
                      <a:r>
                        <a:rPr lang="fa-IR" b="1" dirty="0" smtClean="0"/>
                        <a:t>238</a:t>
                      </a:r>
                      <a:endParaRPr lang="fa-IR" b="1" dirty="0"/>
                    </a:p>
                  </a:txBody>
                  <a:tcPr/>
                </a:tc>
                <a:tc>
                  <a:txBody>
                    <a:bodyPr/>
                    <a:lstStyle/>
                    <a:p>
                      <a:pPr algn="ctr" rtl="1"/>
                      <a:r>
                        <a:rPr lang="en-US" b="1" dirty="0" smtClean="0"/>
                        <a:t>c</a:t>
                      </a:r>
                      <a:endParaRPr lang="fa-IR" b="1" dirty="0"/>
                    </a:p>
                  </a:txBody>
                  <a:tcPr/>
                </a:tc>
                <a:extLst>
                  <a:ext uri="{0D108BD9-81ED-4DB2-BD59-A6C34878D82A}">
                    <a16:rowId xmlns:a16="http://schemas.microsoft.com/office/drawing/2014/main" xmlns="" val="10004"/>
                  </a:ext>
                </a:extLst>
              </a:tr>
              <a:tr h="370840">
                <a:tc>
                  <a:txBody>
                    <a:bodyPr/>
                    <a:lstStyle/>
                    <a:p>
                      <a:pPr algn="ctr" rtl="1"/>
                      <a:r>
                        <a:rPr lang="fa-IR" b="1" dirty="0" smtClean="0"/>
                        <a:t>5</a:t>
                      </a:r>
                      <a:endParaRPr lang="fa-IR" b="1" dirty="0"/>
                    </a:p>
                  </a:txBody>
                  <a:tcPr/>
                </a:tc>
                <a:tc>
                  <a:txBody>
                    <a:bodyPr/>
                    <a:lstStyle/>
                    <a:p>
                      <a:pPr algn="ctr" rtl="1"/>
                      <a:r>
                        <a:rPr lang="fa-IR" b="1" dirty="0" smtClean="0"/>
                        <a:t>طالقانی</a:t>
                      </a:r>
                      <a:endParaRPr lang="fa-IR" b="1" dirty="0"/>
                    </a:p>
                  </a:txBody>
                  <a:tcPr/>
                </a:tc>
                <a:tc>
                  <a:txBody>
                    <a:bodyPr/>
                    <a:lstStyle/>
                    <a:p>
                      <a:pPr algn="ctr" rtl="1"/>
                      <a:r>
                        <a:rPr lang="fa-IR" b="1" dirty="0" smtClean="0"/>
                        <a:t>224</a:t>
                      </a:r>
                      <a:endParaRPr lang="fa-IR" b="1" dirty="0"/>
                    </a:p>
                  </a:txBody>
                  <a:tcPr/>
                </a:tc>
                <a:tc>
                  <a:txBody>
                    <a:bodyPr/>
                    <a:lstStyle/>
                    <a:p>
                      <a:pPr algn="ctr" rtl="1"/>
                      <a:r>
                        <a:rPr lang="en-US" b="1" dirty="0" smtClean="0"/>
                        <a:t>c</a:t>
                      </a:r>
                      <a:endParaRPr lang="fa-IR" b="1" dirty="0"/>
                    </a:p>
                  </a:txBody>
                  <a:tcPr/>
                </a:tc>
                <a:extLst>
                  <a:ext uri="{0D108BD9-81ED-4DB2-BD59-A6C34878D82A}">
                    <a16:rowId xmlns:a16="http://schemas.microsoft.com/office/drawing/2014/main" xmlns="" val="10005"/>
                  </a:ext>
                </a:extLst>
              </a:tr>
              <a:tr h="370840">
                <a:tc>
                  <a:txBody>
                    <a:bodyPr/>
                    <a:lstStyle/>
                    <a:p>
                      <a:pPr algn="ctr" rtl="1"/>
                      <a:r>
                        <a:rPr lang="fa-IR" b="1" dirty="0" smtClean="0"/>
                        <a:t>6</a:t>
                      </a:r>
                      <a:endParaRPr lang="fa-IR" b="1" dirty="0"/>
                    </a:p>
                  </a:txBody>
                  <a:tcPr/>
                </a:tc>
                <a:tc>
                  <a:txBody>
                    <a:bodyPr/>
                    <a:lstStyle/>
                    <a:p>
                      <a:pPr algn="ctr" rtl="1"/>
                      <a:r>
                        <a:rPr lang="fa-IR" b="1" dirty="0" smtClean="0"/>
                        <a:t>امام خمینی(ره)</a:t>
                      </a:r>
                      <a:endParaRPr lang="fa-IR" b="1" dirty="0"/>
                    </a:p>
                  </a:txBody>
                  <a:tcPr/>
                </a:tc>
                <a:tc>
                  <a:txBody>
                    <a:bodyPr/>
                    <a:lstStyle/>
                    <a:p>
                      <a:pPr algn="ctr" rtl="1"/>
                      <a:r>
                        <a:rPr lang="fa-IR" b="1" dirty="0" smtClean="0"/>
                        <a:t>220</a:t>
                      </a:r>
                      <a:endParaRPr lang="fa-IR" b="1" dirty="0"/>
                    </a:p>
                  </a:txBody>
                  <a:tcPr/>
                </a:tc>
                <a:tc>
                  <a:txBody>
                    <a:bodyPr/>
                    <a:lstStyle/>
                    <a:p>
                      <a:pPr algn="ctr" rtl="1"/>
                      <a:r>
                        <a:rPr lang="en-US" b="1" dirty="0" smtClean="0"/>
                        <a:t>c</a:t>
                      </a:r>
                      <a:endParaRPr lang="fa-IR" b="1" dirty="0"/>
                    </a:p>
                  </a:txBody>
                  <a:tcPr/>
                </a:tc>
                <a:extLst>
                  <a:ext uri="{0D108BD9-81ED-4DB2-BD59-A6C34878D82A}">
                    <a16:rowId xmlns:a16="http://schemas.microsoft.com/office/drawing/2014/main" xmlns="" val="10006"/>
                  </a:ext>
                </a:extLst>
              </a:tr>
              <a:tr h="370840">
                <a:tc>
                  <a:txBody>
                    <a:bodyPr/>
                    <a:lstStyle/>
                    <a:p>
                      <a:pPr algn="ctr" rtl="1"/>
                      <a:r>
                        <a:rPr lang="fa-IR" b="1" dirty="0" smtClean="0"/>
                        <a:t>7</a:t>
                      </a:r>
                      <a:endParaRPr lang="fa-IR" b="1" dirty="0"/>
                    </a:p>
                  </a:txBody>
                  <a:tcPr/>
                </a:tc>
                <a:tc>
                  <a:txBody>
                    <a:bodyPr/>
                    <a:lstStyle/>
                    <a:p>
                      <a:pPr algn="ctr" rtl="1"/>
                      <a:r>
                        <a:rPr lang="fa-IR" b="1" dirty="0" smtClean="0"/>
                        <a:t>دکتر محمدکرمانشاهی</a:t>
                      </a:r>
                      <a:endParaRPr lang="fa-IR" b="1" dirty="0"/>
                    </a:p>
                  </a:txBody>
                  <a:tcPr/>
                </a:tc>
                <a:tc>
                  <a:txBody>
                    <a:bodyPr/>
                    <a:lstStyle/>
                    <a:p>
                      <a:pPr algn="ctr" rtl="1"/>
                      <a:r>
                        <a:rPr lang="fa-IR" b="1" dirty="0" smtClean="0"/>
                        <a:t>156</a:t>
                      </a:r>
                      <a:endParaRPr lang="fa-IR" b="1" dirty="0"/>
                    </a:p>
                  </a:txBody>
                  <a:tcPr/>
                </a:tc>
                <a:tc>
                  <a:txBody>
                    <a:bodyPr/>
                    <a:lstStyle/>
                    <a:p>
                      <a:pPr algn="ctr" rtl="1"/>
                      <a:r>
                        <a:rPr lang="en-US" b="1" dirty="0" smtClean="0"/>
                        <a:t>c</a:t>
                      </a:r>
                      <a:endParaRPr lang="fa-IR" b="1" dirty="0"/>
                    </a:p>
                  </a:txBody>
                  <a:tcPr/>
                </a:tc>
                <a:extLst>
                  <a:ext uri="{0D108BD9-81ED-4DB2-BD59-A6C34878D82A}">
                    <a16:rowId xmlns:a16="http://schemas.microsoft.com/office/drawing/2014/main" xmlns="" val="10007"/>
                  </a:ext>
                </a:extLst>
              </a:tr>
              <a:tr h="370840">
                <a:tc>
                  <a:txBody>
                    <a:bodyPr/>
                    <a:lstStyle/>
                    <a:p>
                      <a:pPr algn="ctr" rtl="1"/>
                      <a:r>
                        <a:rPr lang="fa-IR" b="1" dirty="0" smtClean="0"/>
                        <a:t>8</a:t>
                      </a:r>
                      <a:endParaRPr lang="fa-IR" b="1" dirty="0"/>
                    </a:p>
                  </a:txBody>
                  <a:tcPr/>
                </a:tc>
                <a:tc>
                  <a:txBody>
                    <a:bodyPr/>
                    <a:lstStyle/>
                    <a:p>
                      <a:pPr algn="ctr" rtl="1"/>
                      <a:r>
                        <a:rPr lang="fa-IR" b="1" dirty="0" smtClean="0"/>
                        <a:t>امام خمینی (ره) سنقر</a:t>
                      </a:r>
                      <a:endParaRPr lang="fa-IR" b="1" dirty="0"/>
                    </a:p>
                  </a:txBody>
                  <a:tcPr/>
                </a:tc>
                <a:tc>
                  <a:txBody>
                    <a:bodyPr/>
                    <a:lstStyle/>
                    <a:p>
                      <a:pPr algn="ctr" rtl="1"/>
                      <a:r>
                        <a:rPr lang="fa-IR" b="1" dirty="0" smtClean="0"/>
                        <a:t>135</a:t>
                      </a:r>
                      <a:endParaRPr lang="fa-IR" b="1" dirty="0"/>
                    </a:p>
                  </a:txBody>
                  <a:tcPr/>
                </a:tc>
                <a:tc>
                  <a:txBody>
                    <a:bodyPr/>
                    <a:lstStyle/>
                    <a:p>
                      <a:pPr algn="ctr" rtl="1"/>
                      <a:r>
                        <a:rPr lang="en-US" b="1" dirty="0" smtClean="0"/>
                        <a:t>c</a:t>
                      </a:r>
                      <a:endParaRPr lang="fa-IR" b="1" dirty="0"/>
                    </a:p>
                  </a:txBody>
                  <a:tcPr/>
                </a:tc>
                <a:extLst>
                  <a:ext uri="{0D108BD9-81ED-4DB2-BD59-A6C34878D82A}">
                    <a16:rowId xmlns:a16="http://schemas.microsoft.com/office/drawing/2014/main" xmlns="" val="10008"/>
                  </a:ext>
                </a:extLst>
              </a:tr>
              <a:tr h="370840">
                <a:tc>
                  <a:txBody>
                    <a:bodyPr/>
                    <a:lstStyle/>
                    <a:p>
                      <a:pPr algn="ctr" rtl="1"/>
                      <a:r>
                        <a:rPr lang="fa-IR" b="1" dirty="0" smtClean="0"/>
                        <a:t>9</a:t>
                      </a:r>
                      <a:endParaRPr lang="fa-IR" b="1" dirty="0"/>
                    </a:p>
                  </a:txBody>
                  <a:tcPr/>
                </a:tc>
                <a:tc>
                  <a:txBody>
                    <a:bodyPr/>
                    <a:lstStyle/>
                    <a:p>
                      <a:pPr algn="ctr" rtl="1"/>
                      <a:r>
                        <a:rPr lang="fa-IR" b="1" dirty="0" smtClean="0"/>
                        <a:t>شهید چمران کنگاور</a:t>
                      </a:r>
                      <a:endParaRPr lang="fa-IR" b="1" dirty="0"/>
                    </a:p>
                  </a:txBody>
                  <a:tcPr/>
                </a:tc>
                <a:tc>
                  <a:txBody>
                    <a:bodyPr/>
                    <a:lstStyle/>
                    <a:p>
                      <a:pPr algn="ctr" rtl="1"/>
                      <a:r>
                        <a:rPr lang="fa-IR" b="1" dirty="0" smtClean="0"/>
                        <a:t>120</a:t>
                      </a:r>
                      <a:endParaRPr lang="fa-IR" b="1" dirty="0"/>
                    </a:p>
                  </a:txBody>
                  <a:tcPr/>
                </a:tc>
                <a:tc>
                  <a:txBody>
                    <a:bodyPr/>
                    <a:lstStyle/>
                    <a:p>
                      <a:pPr algn="ctr" rtl="1"/>
                      <a:r>
                        <a:rPr lang="en-US" b="1" dirty="0" smtClean="0"/>
                        <a:t>c</a:t>
                      </a:r>
                      <a:endParaRPr lang="fa-IR" b="1" dirty="0"/>
                    </a:p>
                  </a:txBody>
                  <a:tcPr/>
                </a:tc>
                <a:extLst>
                  <a:ext uri="{0D108BD9-81ED-4DB2-BD59-A6C34878D82A}">
                    <a16:rowId xmlns:a16="http://schemas.microsoft.com/office/drawing/2014/main" xmlns="" val="10009"/>
                  </a:ext>
                </a:extLst>
              </a:tr>
              <a:tr h="370840">
                <a:tc>
                  <a:txBody>
                    <a:bodyPr/>
                    <a:lstStyle/>
                    <a:p>
                      <a:pPr algn="ctr" rtl="1"/>
                      <a:r>
                        <a:rPr lang="fa-IR" b="1" dirty="0" smtClean="0"/>
                        <a:t>10</a:t>
                      </a:r>
                      <a:endParaRPr lang="fa-IR" b="1" dirty="0"/>
                    </a:p>
                  </a:txBody>
                  <a:tcPr/>
                </a:tc>
                <a:tc>
                  <a:txBody>
                    <a:bodyPr/>
                    <a:lstStyle/>
                    <a:p>
                      <a:pPr algn="ctr" rtl="1"/>
                      <a:r>
                        <a:rPr lang="fa-IR" b="1" dirty="0" smtClean="0"/>
                        <a:t>قدس پاوه</a:t>
                      </a:r>
                      <a:endParaRPr lang="fa-IR" b="1" dirty="0"/>
                    </a:p>
                  </a:txBody>
                  <a:tcPr/>
                </a:tc>
                <a:tc>
                  <a:txBody>
                    <a:bodyPr/>
                    <a:lstStyle/>
                    <a:p>
                      <a:pPr algn="ctr" rtl="1"/>
                      <a:r>
                        <a:rPr lang="fa-IR" b="1" dirty="0" smtClean="0"/>
                        <a:t>101</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10"/>
                  </a:ext>
                </a:extLst>
              </a:tr>
              <a:tr h="370840">
                <a:tc>
                  <a:txBody>
                    <a:bodyPr/>
                    <a:lstStyle/>
                    <a:p>
                      <a:pPr algn="ctr" rtl="1"/>
                      <a:r>
                        <a:rPr lang="fa-IR" b="1" dirty="0" smtClean="0"/>
                        <a:t>11</a:t>
                      </a:r>
                      <a:endParaRPr lang="fa-IR" b="1" dirty="0"/>
                    </a:p>
                  </a:txBody>
                  <a:tcPr/>
                </a:tc>
                <a:tc>
                  <a:txBody>
                    <a:bodyPr/>
                    <a:lstStyle/>
                    <a:p>
                      <a:pPr algn="ctr" rtl="1"/>
                      <a:r>
                        <a:rPr lang="fa-IR" b="1" dirty="0" smtClean="0"/>
                        <a:t>شهدا هرسین</a:t>
                      </a:r>
                      <a:endParaRPr lang="fa-IR" b="1" dirty="0"/>
                    </a:p>
                  </a:txBody>
                  <a:tcPr/>
                </a:tc>
                <a:tc>
                  <a:txBody>
                    <a:bodyPr/>
                    <a:lstStyle/>
                    <a:p>
                      <a:pPr algn="ctr" rtl="1"/>
                      <a:r>
                        <a:rPr lang="fa-IR" b="1" dirty="0" smtClean="0"/>
                        <a:t>100</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2354076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707504"/>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گروهبندی بیمارستانها :</a:t>
            </a: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54899679"/>
              </p:ext>
            </p:extLst>
          </p:nvPr>
        </p:nvGraphicFramePr>
        <p:xfrm>
          <a:off x="1763688" y="1916832"/>
          <a:ext cx="6096000" cy="3481576"/>
        </p:xfrm>
        <a:graphic>
          <a:graphicData uri="http://schemas.openxmlformats.org/drawingml/2006/table">
            <a:tbl>
              <a:tblPr rtl="1" firstRow="1" bandRow="1">
                <a:tableStyleId>{5C22544A-7EE6-4342-B048-85BDC9FD1C3A}</a:tableStyleId>
              </a:tblPr>
              <a:tblGrid>
                <a:gridCol w="785592">
                  <a:extLst>
                    <a:ext uri="{9D8B030D-6E8A-4147-A177-3AD203B41FA5}">
                      <a16:colId xmlns:a16="http://schemas.microsoft.com/office/drawing/2014/main" xmlns="" val="20000"/>
                    </a:ext>
                  </a:extLst>
                </a:gridCol>
                <a:gridCol w="2262408">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514856">
                <a:tc>
                  <a:txBody>
                    <a:bodyPr/>
                    <a:lstStyle/>
                    <a:p>
                      <a:pPr algn="ctr" rtl="1"/>
                      <a:r>
                        <a:rPr lang="fa-IR" dirty="0" smtClean="0"/>
                        <a:t>ردیف</a:t>
                      </a:r>
                      <a:endParaRPr lang="fa-IR" dirty="0"/>
                    </a:p>
                  </a:txBody>
                  <a:tcPr/>
                </a:tc>
                <a:tc>
                  <a:txBody>
                    <a:bodyPr/>
                    <a:lstStyle/>
                    <a:p>
                      <a:pPr algn="ctr" rtl="1"/>
                      <a:r>
                        <a:rPr lang="fa-IR" dirty="0" smtClean="0"/>
                        <a:t>نام بیمارستان</a:t>
                      </a:r>
                      <a:endParaRPr lang="fa-IR" dirty="0"/>
                    </a:p>
                  </a:txBody>
                  <a:tcPr/>
                </a:tc>
                <a:tc>
                  <a:txBody>
                    <a:bodyPr/>
                    <a:lstStyle/>
                    <a:p>
                      <a:pPr algn="ctr" rtl="1"/>
                      <a:r>
                        <a:rPr lang="fa-IR" dirty="0" smtClean="0"/>
                        <a:t>تعداد تخت ثابت</a:t>
                      </a:r>
                      <a:endParaRPr lang="fa-IR" dirty="0"/>
                    </a:p>
                  </a:txBody>
                  <a:tcPr/>
                </a:tc>
                <a:tc>
                  <a:txBody>
                    <a:bodyPr/>
                    <a:lstStyle/>
                    <a:p>
                      <a:pPr algn="ctr" rtl="1"/>
                      <a:r>
                        <a:rPr lang="fa-IR" dirty="0" smtClean="0"/>
                        <a:t>گروه</a:t>
                      </a:r>
                      <a:endParaRPr lang="fa-IR" dirty="0"/>
                    </a:p>
                  </a:txBody>
                  <a:tcPr/>
                </a:tc>
                <a:extLst>
                  <a:ext uri="{0D108BD9-81ED-4DB2-BD59-A6C34878D82A}">
                    <a16:rowId xmlns:a16="http://schemas.microsoft.com/office/drawing/2014/main" xmlns="" val="10000"/>
                  </a:ext>
                </a:extLst>
              </a:tr>
              <a:tr h="370840">
                <a:tc>
                  <a:txBody>
                    <a:bodyPr/>
                    <a:lstStyle/>
                    <a:p>
                      <a:pPr algn="ctr" rtl="1"/>
                      <a:r>
                        <a:rPr lang="en-US" b="1" dirty="0" smtClean="0"/>
                        <a:t>12</a:t>
                      </a:r>
                      <a:endParaRPr lang="fa-IR" b="1" dirty="0"/>
                    </a:p>
                  </a:txBody>
                  <a:tcPr/>
                </a:tc>
                <a:tc>
                  <a:txBody>
                    <a:bodyPr/>
                    <a:lstStyle/>
                    <a:p>
                      <a:pPr algn="ctr" rtl="1"/>
                      <a:r>
                        <a:rPr lang="fa-IR" b="1" dirty="0" smtClean="0"/>
                        <a:t>معتضدی</a:t>
                      </a:r>
                      <a:endParaRPr lang="fa-IR" b="1" dirty="0"/>
                    </a:p>
                  </a:txBody>
                  <a:tcPr/>
                </a:tc>
                <a:tc>
                  <a:txBody>
                    <a:bodyPr/>
                    <a:lstStyle/>
                    <a:p>
                      <a:pPr algn="ctr" rtl="1"/>
                      <a:r>
                        <a:rPr lang="fa-IR" b="1" dirty="0" smtClean="0"/>
                        <a:t>96</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13</a:t>
                      </a:r>
                      <a:endParaRPr lang="fa-IR" b="1" dirty="0"/>
                    </a:p>
                  </a:txBody>
                  <a:tcPr/>
                </a:tc>
                <a:tc>
                  <a:txBody>
                    <a:bodyPr/>
                    <a:lstStyle/>
                    <a:p>
                      <a:pPr algn="ctr" rtl="1"/>
                      <a:r>
                        <a:rPr lang="fa-IR" b="1" dirty="0" smtClean="0"/>
                        <a:t>شهدا سرپل ذهاب</a:t>
                      </a:r>
                      <a:endParaRPr lang="fa-IR" b="1" dirty="0"/>
                    </a:p>
                  </a:txBody>
                  <a:tcPr/>
                </a:tc>
                <a:tc>
                  <a:txBody>
                    <a:bodyPr/>
                    <a:lstStyle/>
                    <a:p>
                      <a:pPr algn="ctr" rtl="1"/>
                      <a:r>
                        <a:rPr lang="fa-IR" b="1" dirty="0" smtClean="0"/>
                        <a:t>96</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14</a:t>
                      </a:r>
                      <a:endParaRPr lang="fa-IR" b="1" dirty="0"/>
                    </a:p>
                  </a:txBody>
                  <a:tcPr/>
                </a:tc>
                <a:tc>
                  <a:txBody>
                    <a:bodyPr/>
                    <a:lstStyle/>
                    <a:p>
                      <a:pPr algn="ctr" rtl="1"/>
                      <a:r>
                        <a:rPr lang="fa-IR" b="1" dirty="0" smtClean="0"/>
                        <a:t>ابوالفضل عباس قصرشیرین</a:t>
                      </a:r>
                      <a:endParaRPr lang="fa-IR" b="1" dirty="0"/>
                    </a:p>
                  </a:txBody>
                  <a:tcPr/>
                </a:tc>
                <a:tc>
                  <a:txBody>
                    <a:bodyPr/>
                    <a:lstStyle/>
                    <a:p>
                      <a:pPr algn="ctr" rtl="1"/>
                      <a:r>
                        <a:rPr lang="fa-IR" b="1" dirty="0" smtClean="0"/>
                        <a:t>96</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15</a:t>
                      </a:r>
                      <a:endParaRPr lang="fa-IR" b="1" dirty="0"/>
                    </a:p>
                  </a:txBody>
                  <a:tcPr/>
                </a:tc>
                <a:tc>
                  <a:txBody>
                    <a:bodyPr/>
                    <a:lstStyle/>
                    <a:p>
                      <a:pPr algn="ctr" rtl="1"/>
                      <a:r>
                        <a:rPr lang="fa-IR" b="1" dirty="0" smtClean="0"/>
                        <a:t>حضرت رسول جوانرود</a:t>
                      </a:r>
                      <a:endParaRPr lang="fa-IR" b="1" dirty="0"/>
                    </a:p>
                  </a:txBody>
                  <a:tcPr/>
                </a:tc>
                <a:tc>
                  <a:txBody>
                    <a:bodyPr/>
                    <a:lstStyle/>
                    <a:p>
                      <a:pPr algn="ctr" rtl="1"/>
                      <a:r>
                        <a:rPr lang="fa-IR" b="1" dirty="0" smtClean="0"/>
                        <a:t>70</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4"/>
                  </a:ext>
                </a:extLst>
              </a:tr>
              <a:tr h="370840">
                <a:tc>
                  <a:txBody>
                    <a:bodyPr/>
                    <a:lstStyle/>
                    <a:p>
                      <a:pPr algn="ctr" rtl="1"/>
                      <a:r>
                        <a:rPr lang="fa-IR" b="1" dirty="0" smtClean="0"/>
                        <a:t>16</a:t>
                      </a:r>
                      <a:endParaRPr lang="fa-IR" b="1" dirty="0"/>
                    </a:p>
                  </a:txBody>
                  <a:tcPr/>
                </a:tc>
                <a:tc>
                  <a:txBody>
                    <a:bodyPr/>
                    <a:lstStyle/>
                    <a:p>
                      <a:pPr algn="ctr" rtl="1"/>
                      <a:r>
                        <a:rPr lang="fa-IR" b="1" dirty="0" smtClean="0"/>
                        <a:t>الزهرا گیلانغرب</a:t>
                      </a:r>
                      <a:endParaRPr lang="fa-IR" b="1" dirty="0"/>
                    </a:p>
                  </a:txBody>
                  <a:tcPr/>
                </a:tc>
                <a:tc>
                  <a:txBody>
                    <a:bodyPr/>
                    <a:lstStyle/>
                    <a:p>
                      <a:pPr algn="ctr" rtl="1"/>
                      <a:r>
                        <a:rPr lang="fa-IR" b="1" dirty="0" smtClean="0"/>
                        <a:t>70</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5"/>
                  </a:ext>
                </a:extLst>
              </a:tr>
              <a:tr h="370840">
                <a:tc>
                  <a:txBody>
                    <a:bodyPr/>
                    <a:lstStyle/>
                    <a:p>
                      <a:pPr algn="ctr" rtl="1"/>
                      <a:r>
                        <a:rPr lang="fa-IR" b="1" dirty="0" smtClean="0"/>
                        <a:t>17</a:t>
                      </a:r>
                      <a:endParaRPr lang="fa-IR" b="1" dirty="0"/>
                    </a:p>
                  </a:txBody>
                  <a:tcPr/>
                </a:tc>
                <a:tc>
                  <a:txBody>
                    <a:bodyPr/>
                    <a:lstStyle/>
                    <a:p>
                      <a:pPr algn="ctr" rtl="1"/>
                      <a:r>
                        <a:rPr lang="fa-IR" b="1" dirty="0" smtClean="0"/>
                        <a:t>معاون صحنه</a:t>
                      </a:r>
                      <a:endParaRPr lang="fa-IR" b="1" dirty="0"/>
                    </a:p>
                  </a:txBody>
                  <a:tcPr/>
                </a:tc>
                <a:tc>
                  <a:txBody>
                    <a:bodyPr/>
                    <a:lstStyle/>
                    <a:p>
                      <a:pPr algn="ctr" rtl="1"/>
                      <a:r>
                        <a:rPr lang="fa-IR" b="1" dirty="0" smtClean="0"/>
                        <a:t>68</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6"/>
                  </a:ext>
                </a:extLst>
              </a:tr>
              <a:tr h="370840">
                <a:tc>
                  <a:txBody>
                    <a:bodyPr/>
                    <a:lstStyle/>
                    <a:p>
                      <a:pPr algn="ctr" rtl="1"/>
                      <a:r>
                        <a:rPr lang="fa-IR" b="1" dirty="0" smtClean="0"/>
                        <a:t>18</a:t>
                      </a:r>
                      <a:endParaRPr lang="fa-IR" b="1" dirty="0"/>
                    </a:p>
                  </a:txBody>
                  <a:tcPr/>
                </a:tc>
                <a:tc>
                  <a:txBody>
                    <a:bodyPr/>
                    <a:lstStyle/>
                    <a:p>
                      <a:pPr algn="ctr" rtl="1"/>
                      <a:r>
                        <a:rPr lang="fa-IR" b="1" dirty="0" smtClean="0"/>
                        <a:t>سلامت ثلاث باباجانی</a:t>
                      </a:r>
                      <a:endParaRPr lang="fa-IR" b="1" dirty="0"/>
                    </a:p>
                  </a:txBody>
                  <a:tcPr/>
                </a:tc>
                <a:tc>
                  <a:txBody>
                    <a:bodyPr/>
                    <a:lstStyle/>
                    <a:p>
                      <a:pPr algn="ctr" rtl="1"/>
                      <a:r>
                        <a:rPr lang="fa-IR" b="1" dirty="0" smtClean="0"/>
                        <a:t>60</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7"/>
                  </a:ext>
                </a:extLst>
              </a:tr>
              <a:tr h="370840">
                <a:tc>
                  <a:txBody>
                    <a:bodyPr/>
                    <a:lstStyle/>
                    <a:p>
                      <a:pPr algn="ctr" rtl="1"/>
                      <a:r>
                        <a:rPr lang="fa-IR" b="1" dirty="0" smtClean="0"/>
                        <a:t>19</a:t>
                      </a:r>
                      <a:endParaRPr lang="fa-IR" b="1" dirty="0"/>
                    </a:p>
                  </a:txBody>
                  <a:tcPr/>
                </a:tc>
                <a:tc>
                  <a:txBody>
                    <a:bodyPr/>
                    <a:lstStyle/>
                    <a:p>
                      <a:pPr algn="ctr" rtl="1"/>
                      <a:r>
                        <a:rPr lang="fa-IR" b="1" dirty="0" smtClean="0"/>
                        <a:t>گلستان</a:t>
                      </a:r>
                      <a:endParaRPr lang="fa-IR" b="1" dirty="0"/>
                    </a:p>
                  </a:txBody>
                  <a:tcPr/>
                </a:tc>
                <a:tc>
                  <a:txBody>
                    <a:bodyPr/>
                    <a:lstStyle/>
                    <a:p>
                      <a:pPr algn="ctr" rtl="1"/>
                      <a:r>
                        <a:rPr lang="fa-IR" b="1" dirty="0" smtClean="0"/>
                        <a:t>50</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0122099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8135" y="707504"/>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pPr algn="ctr"/>
            <a:r>
              <a:rPr lang="fa-IR" sz="3000" b="1" dirty="0" smtClean="0">
                <a:solidFill>
                  <a:srgbClr val="FF0000"/>
                </a:solidFill>
                <a:cs typeface="B Titr" panose="00000700000000000000" pitchFamily="2" charset="-78"/>
              </a:rPr>
              <a:t>گروهبندی شهرستانها :</a:t>
            </a:r>
          </a:p>
          <a:p>
            <a:r>
              <a:rPr lang="fa-IR" sz="3200" b="1" dirty="0" smtClean="0">
                <a:solidFill>
                  <a:srgbClr val="C00000"/>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0882278"/>
              </p:ext>
            </p:extLst>
          </p:nvPr>
        </p:nvGraphicFramePr>
        <p:xfrm>
          <a:off x="1596349" y="1916832"/>
          <a:ext cx="6096000" cy="4594096"/>
        </p:xfrm>
        <a:graphic>
          <a:graphicData uri="http://schemas.openxmlformats.org/drawingml/2006/table">
            <a:tbl>
              <a:tblPr rtl="1" firstRow="1" bandRow="1">
                <a:tableStyleId>{5C22544A-7EE6-4342-B048-85BDC9FD1C3A}</a:tableStyleId>
              </a:tblPr>
              <a:tblGrid>
                <a:gridCol w="655427">
                  <a:extLst>
                    <a:ext uri="{9D8B030D-6E8A-4147-A177-3AD203B41FA5}">
                      <a16:colId xmlns:a16="http://schemas.microsoft.com/office/drawing/2014/main" xmlns="" val="20000"/>
                    </a:ext>
                  </a:extLst>
                </a:gridCol>
                <a:gridCol w="2392573">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514856">
                <a:tc>
                  <a:txBody>
                    <a:bodyPr/>
                    <a:lstStyle/>
                    <a:p>
                      <a:pPr algn="ctr" rtl="1"/>
                      <a:r>
                        <a:rPr lang="fa-IR" dirty="0" smtClean="0"/>
                        <a:t>ردیف</a:t>
                      </a:r>
                      <a:endParaRPr lang="fa-IR" dirty="0"/>
                    </a:p>
                  </a:txBody>
                  <a:tcPr/>
                </a:tc>
                <a:tc>
                  <a:txBody>
                    <a:bodyPr/>
                    <a:lstStyle/>
                    <a:p>
                      <a:pPr algn="ctr" rtl="1"/>
                      <a:r>
                        <a:rPr lang="fa-IR" dirty="0" smtClean="0"/>
                        <a:t>نام شهرستان</a:t>
                      </a:r>
                      <a:endParaRPr lang="fa-IR" dirty="0"/>
                    </a:p>
                  </a:txBody>
                  <a:tcPr/>
                </a:tc>
                <a:tc>
                  <a:txBody>
                    <a:bodyPr/>
                    <a:lstStyle/>
                    <a:p>
                      <a:pPr algn="ctr" rtl="1"/>
                      <a:r>
                        <a:rPr lang="fa-IR" dirty="0" smtClean="0"/>
                        <a:t>جمعیت</a:t>
                      </a:r>
                      <a:endParaRPr lang="fa-IR" dirty="0"/>
                    </a:p>
                  </a:txBody>
                  <a:tcPr/>
                </a:tc>
                <a:tc>
                  <a:txBody>
                    <a:bodyPr/>
                    <a:lstStyle/>
                    <a:p>
                      <a:pPr algn="ctr" rtl="1"/>
                      <a:r>
                        <a:rPr lang="fa-IR" dirty="0" smtClean="0"/>
                        <a:t>گروه</a:t>
                      </a:r>
                      <a:endParaRPr lang="fa-IR" dirty="0"/>
                    </a:p>
                  </a:txBody>
                  <a:tcPr/>
                </a:tc>
                <a:extLst>
                  <a:ext uri="{0D108BD9-81ED-4DB2-BD59-A6C34878D82A}">
                    <a16:rowId xmlns:a16="http://schemas.microsoft.com/office/drawing/2014/main" xmlns="" val="10000"/>
                  </a:ext>
                </a:extLst>
              </a:tr>
              <a:tr h="370840">
                <a:tc>
                  <a:txBody>
                    <a:bodyPr/>
                    <a:lstStyle/>
                    <a:p>
                      <a:pPr algn="ctr" rtl="1"/>
                      <a:r>
                        <a:rPr lang="fa-IR" b="1" dirty="0" smtClean="0"/>
                        <a:t>1</a:t>
                      </a:r>
                      <a:endParaRPr lang="fa-IR" b="1" dirty="0"/>
                    </a:p>
                  </a:txBody>
                  <a:tcPr/>
                </a:tc>
                <a:tc>
                  <a:txBody>
                    <a:bodyPr/>
                    <a:lstStyle/>
                    <a:p>
                      <a:pPr algn="ctr" rtl="1"/>
                      <a:r>
                        <a:rPr lang="fa-IR" b="1" dirty="0" smtClean="0"/>
                        <a:t>کرمانشاه</a:t>
                      </a:r>
                      <a:endParaRPr lang="fa-IR" b="1" dirty="0"/>
                    </a:p>
                  </a:txBody>
                  <a:tcPr/>
                </a:tc>
                <a:tc>
                  <a:txBody>
                    <a:bodyPr/>
                    <a:lstStyle/>
                    <a:p>
                      <a:pPr algn="ctr" rtl="1"/>
                      <a:r>
                        <a:rPr lang="fa-IR" b="1" dirty="0" smtClean="0"/>
                        <a:t>1164481</a:t>
                      </a:r>
                      <a:endParaRPr lang="fa-IR" b="1" dirty="0"/>
                    </a:p>
                  </a:txBody>
                  <a:tcPr/>
                </a:tc>
                <a:tc>
                  <a:txBody>
                    <a:bodyPr/>
                    <a:lstStyle/>
                    <a:p>
                      <a:pPr algn="ctr" rtl="1"/>
                      <a:r>
                        <a:rPr lang="en-US" b="1" dirty="0" smtClean="0"/>
                        <a:t>a</a:t>
                      </a:r>
                      <a:endParaRPr lang="fa-IR" b="1" dirty="0"/>
                    </a:p>
                  </a:txBody>
                  <a:tcPr/>
                </a:tc>
                <a:extLst>
                  <a:ext uri="{0D108BD9-81ED-4DB2-BD59-A6C34878D82A}">
                    <a16:rowId xmlns:a16="http://schemas.microsoft.com/office/drawing/2014/main" xmlns="" val="10001"/>
                  </a:ext>
                </a:extLst>
              </a:tr>
              <a:tr h="370840">
                <a:tc>
                  <a:txBody>
                    <a:bodyPr/>
                    <a:lstStyle/>
                    <a:p>
                      <a:pPr algn="ctr" rtl="1"/>
                      <a:r>
                        <a:rPr lang="fa-IR" b="1" dirty="0" smtClean="0"/>
                        <a:t>2</a:t>
                      </a:r>
                      <a:endParaRPr lang="fa-IR" b="1" dirty="0"/>
                    </a:p>
                  </a:txBody>
                  <a:tcPr/>
                </a:tc>
                <a:tc>
                  <a:txBody>
                    <a:bodyPr/>
                    <a:lstStyle/>
                    <a:p>
                      <a:pPr algn="ctr" rtl="1"/>
                      <a:r>
                        <a:rPr lang="fa-IR" b="1" dirty="0" smtClean="0"/>
                        <a:t>اسلام آباد غرب</a:t>
                      </a:r>
                      <a:endParaRPr lang="fa-IR" b="1" dirty="0"/>
                    </a:p>
                  </a:txBody>
                  <a:tcPr/>
                </a:tc>
                <a:tc>
                  <a:txBody>
                    <a:bodyPr/>
                    <a:lstStyle/>
                    <a:p>
                      <a:pPr algn="ctr" rtl="1"/>
                      <a:r>
                        <a:rPr lang="fa-IR" b="1" dirty="0" smtClean="0"/>
                        <a:t>132718</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2"/>
                  </a:ext>
                </a:extLst>
              </a:tr>
              <a:tr h="370840">
                <a:tc>
                  <a:txBody>
                    <a:bodyPr/>
                    <a:lstStyle/>
                    <a:p>
                      <a:pPr algn="ctr" rtl="1"/>
                      <a:r>
                        <a:rPr lang="fa-IR" b="1" dirty="0" smtClean="0"/>
                        <a:t>3</a:t>
                      </a:r>
                      <a:endParaRPr lang="fa-IR" b="1" dirty="0"/>
                    </a:p>
                  </a:txBody>
                  <a:tcPr/>
                </a:tc>
                <a:tc>
                  <a:txBody>
                    <a:bodyPr/>
                    <a:lstStyle/>
                    <a:p>
                      <a:pPr algn="ctr" rtl="1"/>
                      <a:r>
                        <a:rPr lang="fa-IR" b="1" dirty="0" smtClean="0"/>
                        <a:t>سرپل ذهاب</a:t>
                      </a:r>
                      <a:endParaRPr lang="fa-IR" b="1" dirty="0"/>
                    </a:p>
                  </a:txBody>
                  <a:tcPr/>
                </a:tc>
                <a:tc>
                  <a:txBody>
                    <a:bodyPr/>
                    <a:lstStyle/>
                    <a:p>
                      <a:pPr algn="ctr" rtl="1"/>
                      <a:r>
                        <a:rPr lang="fa-IR" b="1" dirty="0" smtClean="0"/>
                        <a:t>78707</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3"/>
                  </a:ext>
                </a:extLst>
              </a:tr>
              <a:tr h="370840">
                <a:tc>
                  <a:txBody>
                    <a:bodyPr/>
                    <a:lstStyle/>
                    <a:p>
                      <a:pPr algn="ctr" rtl="1"/>
                      <a:r>
                        <a:rPr lang="fa-IR" b="1" dirty="0" smtClean="0"/>
                        <a:t>4</a:t>
                      </a:r>
                      <a:endParaRPr lang="fa-IR" b="1" dirty="0"/>
                    </a:p>
                  </a:txBody>
                  <a:tcPr/>
                </a:tc>
                <a:tc>
                  <a:txBody>
                    <a:bodyPr/>
                    <a:lstStyle/>
                    <a:p>
                      <a:pPr algn="ctr" rtl="1"/>
                      <a:r>
                        <a:rPr lang="fa-IR" b="1" dirty="0" smtClean="0"/>
                        <a:t>جوانرود</a:t>
                      </a:r>
                      <a:endParaRPr lang="fa-IR" b="1" dirty="0"/>
                    </a:p>
                  </a:txBody>
                  <a:tcPr/>
                </a:tc>
                <a:tc>
                  <a:txBody>
                    <a:bodyPr/>
                    <a:lstStyle/>
                    <a:p>
                      <a:pPr algn="ctr" rtl="1"/>
                      <a:r>
                        <a:rPr lang="fa-IR" b="1" dirty="0" smtClean="0"/>
                        <a:t>78605</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4"/>
                  </a:ext>
                </a:extLst>
              </a:tr>
              <a:tr h="370840">
                <a:tc>
                  <a:txBody>
                    <a:bodyPr/>
                    <a:lstStyle/>
                    <a:p>
                      <a:pPr algn="ctr" rtl="1"/>
                      <a:r>
                        <a:rPr lang="fa-IR" b="1" dirty="0" smtClean="0"/>
                        <a:t>5</a:t>
                      </a:r>
                      <a:endParaRPr lang="fa-IR" b="1" dirty="0"/>
                    </a:p>
                  </a:txBody>
                  <a:tcPr/>
                </a:tc>
                <a:tc>
                  <a:txBody>
                    <a:bodyPr/>
                    <a:lstStyle/>
                    <a:p>
                      <a:pPr algn="ctr" rtl="1"/>
                      <a:r>
                        <a:rPr lang="fa-IR" b="1" dirty="0" smtClean="0"/>
                        <a:t>سنقر</a:t>
                      </a:r>
                      <a:endParaRPr lang="fa-IR" b="1" dirty="0"/>
                    </a:p>
                  </a:txBody>
                  <a:tcPr/>
                </a:tc>
                <a:tc>
                  <a:txBody>
                    <a:bodyPr/>
                    <a:lstStyle/>
                    <a:p>
                      <a:pPr algn="ctr" rtl="1"/>
                      <a:r>
                        <a:rPr lang="fa-IR" b="1" dirty="0" smtClean="0"/>
                        <a:t>74488</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5"/>
                  </a:ext>
                </a:extLst>
              </a:tr>
              <a:tr h="370840">
                <a:tc>
                  <a:txBody>
                    <a:bodyPr/>
                    <a:lstStyle/>
                    <a:p>
                      <a:pPr algn="ctr" rtl="1"/>
                      <a:r>
                        <a:rPr lang="fa-IR" b="1" dirty="0" smtClean="0"/>
                        <a:t>6</a:t>
                      </a:r>
                      <a:endParaRPr lang="fa-IR" b="1" dirty="0"/>
                    </a:p>
                  </a:txBody>
                  <a:tcPr/>
                </a:tc>
                <a:tc>
                  <a:txBody>
                    <a:bodyPr/>
                    <a:lstStyle/>
                    <a:p>
                      <a:pPr algn="ctr" rtl="1"/>
                      <a:r>
                        <a:rPr lang="fa-IR" b="1" dirty="0" smtClean="0"/>
                        <a:t>هرسین</a:t>
                      </a:r>
                      <a:endParaRPr lang="fa-IR" b="1" dirty="0"/>
                    </a:p>
                  </a:txBody>
                  <a:tcPr/>
                </a:tc>
                <a:tc>
                  <a:txBody>
                    <a:bodyPr/>
                    <a:lstStyle/>
                    <a:p>
                      <a:pPr algn="ctr" rtl="1"/>
                      <a:r>
                        <a:rPr lang="fa-IR" b="1" dirty="0" smtClean="0"/>
                        <a:t>72486</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6"/>
                  </a:ext>
                </a:extLst>
              </a:tr>
              <a:tr h="370840">
                <a:tc>
                  <a:txBody>
                    <a:bodyPr/>
                    <a:lstStyle/>
                    <a:p>
                      <a:pPr algn="ctr" rtl="1"/>
                      <a:r>
                        <a:rPr lang="fa-IR" b="1" dirty="0" smtClean="0"/>
                        <a:t>7</a:t>
                      </a:r>
                      <a:endParaRPr lang="fa-IR" b="1" dirty="0"/>
                    </a:p>
                  </a:txBody>
                  <a:tcPr/>
                </a:tc>
                <a:tc>
                  <a:txBody>
                    <a:bodyPr/>
                    <a:lstStyle/>
                    <a:p>
                      <a:pPr algn="ctr" rtl="1"/>
                      <a:r>
                        <a:rPr lang="fa-IR" b="1" dirty="0" smtClean="0"/>
                        <a:t>کنگاور</a:t>
                      </a:r>
                      <a:endParaRPr lang="fa-IR" b="1" dirty="0"/>
                    </a:p>
                  </a:txBody>
                  <a:tcPr/>
                </a:tc>
                <a:tc>
                  <a:txBody>
                    <a:bodyPr/>
                    <a:lstStyle/>
                    <a:p>
                      <a:pPr algn="ctr" rtl="1"/>
                      <a:r>
                        <a:rPr lang="fa-IR" b="1" dirty="0" smtClean="0"/>
                        <a:t>71993</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7"/>
                  </a:ext>
                </a:extLst>
              </a:tr>
              <a:tr h="370840">
                <a:tc>
                  <a:txBody>
                    <a:bodyPr/>
                    <a:lstStyle/>
                    <a:p>
                      <a:pPr algn="ctr" rtl="1"/>
                      <a:r>
                        <a:rPr lang="fa-IR" b="1" dirty="0" smtClean="0"/>
                        <a:t>8</a:t>
                      </a:r>
                      <a:endParaRPr lang="fa-IR" b="1" dirty="0"/>
                    </a:p>
                  </a:txBody>
                  <a:tcPr/>
                </a:tc>
                <a:tc>
                  <a:txBody>
                    <a:bodyPr/>
                    <a:lstStyle/>
                    <a:p>
                      <a:pPr algn="ctr" rtl="1"/>
                      <a:r>
                        <a:rPr lang="fa-IR" b="1" dirty="0" smtClean="0"/>
                        <a:t>صحنه</a:t>
                      </a:r>
                      <a:endParaRPr lang="fa-IR" b="1" dirty="0"/>
                    </a:p>
                  </a:txBody>
                  <a:tcPr/>
                </a:tc>
                <a:tc>
                  <a:txBody>
                    <a:bodyPr/>
                    <a:lstStyle/>
                    <a:p>
                      <a:pPr algn="ctr" rtl="1"/>
                      <a:r>
                        <a:rPr lang="fa-IR" b="1" dirty="0" smtClean="0"/>
                        <a:t>65317</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8"/>
                  </a:ext>
                </a:extLst>
              </a:tr>
              <a:tr h="370840">
                <a:tc>
                  <a:txBody>
                    <a:bodyPr/>
                    <a:lstStyle/>
                    <a:p>
                      <a:pPr algn="ctr" rtl="1"/>
                      <a:r>
                        <a:rPr lang="fa-IR" b="1" dirty="0" smtClean="0"/>
                        <a:t>9</a:t>
                      </a:r>
                      <a:endParaRPr lang="fa-IR" b="1" dirty="0"/>
                    </a:p>
                  </a:txBody>
                  <a:tcPr/>
                </a:tc>
                <a:tc>
                  <a:txBody>
                    <a:bodyPr/>
                    <a:lstStyle/>
                    <a:p>
                      <a:pPr algn="ctr" rtl="1"/>
                      <a:r>
                        <a:rPr lang="fa-IR" b="1" dirty="0" smtClean="0"/>
                        <a:t>پاوه</a:t>
                      </a:r>
                      <a:endParaRPr lang="fa-IR" b="1" dirty="0"/>
                    </a:p>
                  </a:txBody>
                  <a:tcPr/>
                </a:tc>
                <a:tc>
                  <a:txBody>
                    <a:bodyPr/>
                    <a:lstStyle/>
                    <a:p>
                      <a:pPr algn="ctr" rtl="1"/>
                      <a:r>
                        <a:rPr lang="fa-IR" b="1" dirty="0" smtClean="0"/>
                        <a:t>64196</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09"/>
                  </a:ext>
                </a:extLst>
              </a:tr>
              <a:tr h="370840">
                <a:tc>
                  <a:txBody>
                    <a:bodyPr/>
                    <a:lstStyle/>
                    <a:p>
                      <a:pPr algn="ctr" rtl="1"/>
                      <a:r>
                        <a:rPr lang="fa-IR" b="1" dirty="0" smtClean="0"/>
                        <a:t>10</a:t>
                      </a:r>
                      <a:endParaRPr lang="fa-IR" b="1" dirty="0"/>
                    </a:p>
                  </a:txBody>
                  <a:tcPr/>
                </a:tc>
                <a:tc>
                  <a:txBody>
                    <a:bodyPr/>
                    <a:lstStyle/>
                    <a:p>
                      <a:pPr algn="ctr" rtl="1"/>
                      <a:r>
                        <a:rPr lang="fa-IR" b="1" dirty="0" smtClean="0"/>
                        <a:t>گیلانغرب</a:t>
                      </a:r>
                      <a:endParaRPr lang="fa-IR" b="1" dirty="0"/>
                    </a:p>
                  </a:txBody>
                  <a:tcPr/>
                </a:tc>
                <a:tc>
                  <a:txBody>
                    <a:bodyPr/>
                    <a:lstStyle/>
                    <a:p>
                      <a:pPr algn="ctr" rtl="1"/>
                      <a:r>
                        <a:rPr lang="fa-IR" b="1" dirty="0" smtClean="0"/>
                        <a:t>51689</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10"/>
                  </a:ext>
                </a:extLst>
              </a:tr>
              <a:tr h="370840">
                <a:tc>
                  <a:txBody>
                    <a:bodyPr/>
                    <a:lstStyle/>
                    <a:p>
                      <a:pPr algn="ctr" rtl="1"/>
                      <a:r>
                        <a:rPr lang="fa-IR" b="1" dirty="0" smtClean="0"/>
                        <a:t>11</a:t>
                      </a:r>
                      <a:endParaRPr lang="fa-IR" b="1" dirty="0"/>
                    </a:p>
                  </a:txBody>
                  <a:tcPr/>
                </a:tc>
                <a:tc>
                  <a:txBody>
                    <a:bodyPr/>
                    <a:lstStyle/>
                    <a:p>
                      <a:pPr algn="ctr" rtl="1"/>
                      <a:r>
                        <a:rPr lang="fa-IR" b="1" dirty="0" smtClean="0"/>
                        <a:t>روانسر</a:t>
                      </a:r>
                      <a:endParaRPr lang="fa-IR" b="1" dirty="0"/>
                    </a:p>
                  </a:txBody>
                  <a:tcPr/>
                </a:tc>
                <a:tc>
                  <a:txBody>
                    <a:bodyPr/>
                    <a:lstStyle/>
                    <a:p>
                      <a:pPr algn="ctr" rtl="1"/>
                      <a:r>
                        <a:rPr lang="fa-IR" b="1" dirty="0" smtClean="0"/>
                        <a:t>49593</a:t>
                      </a:r>
                      <a:endParaRPr lang="fa-IR" b="1" dirty="0"/>
                    </a:p>
                  </a:txBody>
                  <a:tcPr/>
                </a:tc>
                <a:tc>
                  <a:txBody>
                    <a:bodyPr/>
                    <a:lstStyle/>
                    <a:p>
                      <a:pPr algn="ctr" rtl="1"/>
                      <a:r>
                        <a:rPr lang="en-US" b="1" dirty="0" smtClean="0"/>
                        <a:t>d</a:t>
                      </a:r>
                      <a:endParaRPr lang="fa-IR" b="1" dirty="0"/>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77889343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1221</TotalTime>
  <Words>1949</Words>
  <Application>Microsoft Office PowerPoint</Application>
  <PresentationFormat>On-screen Show (4:3)</PresentationFormat>
  <Paragraphs>638</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فوق العاده نوبت کاری(بند 8 ماده 54 آئین نامه) از تاریخ 95/1/1 جدول زیر را اجرا گردید:</vt:lpstr>
      <vt:lpstr>Slide 24</vt:lpstr>
      <vt:lpstr>Slide 25</vt:lpstr>
      <vt:lpstr>کمک هزینه عائله مندی و اولاد :</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عملکرد  مدیریت برنامه ریزی ، بودجه و پایش عملکرد اسفند 1395</dc:title>
  <dc:creator>RAYANTAK</dc:creator>
  <cp:lastModifiedBy>Administrator</cp:lastModifiedBy>
  <cp:revision>461</cp:revision>
  <cp:lastPrinted>2022-11-15T07:21:55Z</cp:lastPrinted>
  <dcterms:created xsi:type="dcterms:W3CDTF">2017-03-13T20:27:54Z</dcterms:created>
  <dcterms:modified xsi:type="dcterms:W3CDTF">2023-01-18T06:09:50Z</dcterms:modified>
</cp:coreProperties>
</file>