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>
  <p:sldMasterIdLst>
    <p:sldMasterId id="2147483660" r:id="rId1"/>
  </p:sldMasterIdLst>
  <p:notesMasterIdLst>
    <p:notesMasterId r:id="rId16"/>
  </p:notesMasterIdLst>
  <p:sldIdLst>
    <p:sldId id="257" r:id="rId2"/>
    <p:sldId id="398" r:id="rId3"/>
    <p:sldId id="399" r:id="rId4"/>
    <p:sldId id="442" r:id="rId5"/>
    <p:sldId id="400" r:id="rId6"/>
    <p:sldId id="446" r:id="rId7"/>
    <p:sldId id="401" r:id="rId8"/>
    <p:sldId id="403" r:id="rId9"/>
    <p:sldId id="404" r:id="rId10"/>
    <p:sldId id="451" r:id="rId11"/>
    <p:sldId id="405" r:id="rId12"/>
    <p:sldId id="421" r:id="rId13"/>
    <p:sldId id="444" r:id="rId14"/>
    <p:sldId id="450" r:id="rId15"/>
  </p:sldIdLst>
  <p:sldSz cx="9144000" cy="6858000" type="screen4x3"/>
  <p:notesSz cx="7010400" cy="9296400"/>
  <p:embeddedFontLst>
    <p:embeddedFont>
      <p:font typeface="맑은 고딕" panose="020B0503020000020004" pitchFamily="34" charset="-127"/>
      <p:regular r:id="rId17"/>
      <p:bold r:id="rId18"/>
    </p:embeddedFont>
    <p:embeddedFont>
      <p:font typeface="B Nazanin" panose="00000400000000000000" pitchFamily="2" charset="-78"/>
      <p:regular r:id="rId19"/>
      <p:bold r:id="rId20"/>
    </p:embeddedFont>
    <p:embeddedFont>
      <p:font typeface="B Titr" panose="00000700000000000000" pitchFamily="2" charset="-78"/>
      <p:bold r:id="rId21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85B0C52E-E827-43D1-89BC-C4CB49D0DDED}">
          <p14:sldIdLst>
            <p14:sldId id="257"/>
            <p14:sldId id="398"/>
            <p14:sldId id="399"/>
            <p14:sldId id="442"/>
            <p14:sldId id="400"/>
            <p14:sldId id="446"/>
            <p14:sldId id="401"/>
            <p14:sldId id="403"/>
            <p14:sldId id="404"/>
            <p14:sldId id="451"/>
            <p14:sldId id="405"/>
            <p14:sldId id="421"/>
            <p14:sldId id="444"/>
            <p14:sldId id="45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CC9B00"/>
    <a:srgbClr val="FFCC00"/>
    <a:srgbClr val="5E6C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485" autoAdjust="0"/>
    <p:restoredTop sz="94434" autoAdjust="0"/>
  </p:normalViewPr>
  <p:slideViewPr>
    <p:cSldViewPr>
      <p:cViewPr varScale="1">
        <p:scale>
          <a:sx n="67" d="100"/>
          <a:sy n="67" d="100"/>
        </p:scale>
        <p:origin x="168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FB9C077-B5C0-4BE6-849D-24E6B197C3FA}" type="datetimeFigureOut">
              <a:rPr lang="fa-IR" smtClean="0"/>
              <a:t>19/05/1448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301F7EE8-5530-4BF4-884F-E6093A4D20C8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15667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209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272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2683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623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22914" y="5120686"/>
            <a:ext cx="6221652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latinLnBrk="1">
              <a:lnSpc>
                <a:spcPct val="150000"/>
              </a:lnSpc>
              <a:defRPr/>
            </a:pPr>
            <a:r>
              <a:rPr lang="fa-IR" altLang="ko-KR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B Titr" panose="00000700000000000000" pitchFamily="2" charset="-78"/>
              </a:rPr>
              <a:t>                                                    دکتر غلامرضا مرمریان  </a:t>
            </a:r>
          </a:p>
          <a:p>
            <a:pPr algn="ctr" rtl="0" latinLnBrk="1">
              <a:lnSpc>
                <a:spcPct val="150000"/>
              </a:lnSpc>
              <a:defRPr/>
            </a:pPr>
            <a:r>
              <a:rPr lang="fa-IR" altLang="ko-KR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B Titr" panose="00000700000000000000" pitchFamily="2" charset="-78"/>
              </a:rPr>
              <a:t>رئیس گروه تحول اداری، سیستمها و روشها دانشگاه علوم پزشکی کرمانشاه  </a:t>
            </a:r>
            <a:endParaRPr lang="en-US" altLang="ko-KR" sz="1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B Titr" panose="00000700000000000000" pitchFamily="2" charset="-78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3059831" y="2325447"/>
            <a:ext cx="5976665" cy="517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1">
              <a:lnSpc>
                <a:spcPct val="120000"/>
              </a:lnSpc>
            </a:pPr>
            <a:r>
              <a:rPr lang="fa-IR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B Titr" panose="00000700000000000000" pitchFamily="2" charset="-78"/>
              </a:rPr>
              <a:t>(راهنمای عملی ایده نگاری ) </a:t>
            </a:r>
            <a:endParaRPr lang="en-US" altLang="ko-K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B Titr" panose="00000700000000000000" pitchFamily="2" charset="-78"/>
            </a:endParaRPr>
          </a:p>
        </p:txBody>
      </p:sp>
      <p:pic>
        <p:nvPicPr>
          <p:cNvPr id="5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6632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908465" y="4235681"/>
            <a:ext cx="1378904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 latinLnBrk="1">
              <a:lnSpc>
                <a:spcPct val="150000"/>
              </a:lnSpc>
              <a:defRPr/>
            </a:pPr>
            <a:r>
              <a:rPr lang="fa-IR" altLang="ko-KR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B Titr" panose="00000700000000000000" pitchFamily="2" charset="-78"/>
              </a:rPr>
              <a:t>تهیه و تدوین: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6092DE2E-0EEA-90C4-18F2-A80EE4C9C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1378237"/>
            <a:ext cx="6372200" cy="587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1">
              <a:lnSpc>
                <a:spcPct val="120000"/>
              </a:lnSpc>
            </a:pPr>
            <a:r>
              <a:rPr lang="fa-IR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B Titr" panose="00000700000000000000" pitchFamily="2" charset="-78"/>
              </a:rPr>
              <a:t>مهارتهای  تدوین و ثبت پیشنهاد</a:t>
            </a:r>
            <a:endParaRPr lang="en-US" altLang="ko-K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71190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611560" y="1962073"/>
            <a:ext cx="7848872" cy="3303344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6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عنوان پیشنهاد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عنوان پیشنهاد اولین چیزی است که در معرض دید مخاطبان و ارزیابان قرار می‌گیرد، به همین خاطر باید بتواند نظر افراد را به خود جلب کند تا محتوای پیشنهاد شما را مطالعه نمایند . بنابراین انتخاب و نوشتن عنوان جذاب و مناسب برای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 پیشنهاد اهمیت بالایی برخوردار است و بایستی دارای شرایط زیر باشد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cs typeface="B Nazanin" panose="00000400000000000000" pitchFamily="2" charset="-78"/>
              </a:rPr>
              <a:t>کوتاه و جامع باشد (حداکثر 20 کلمه)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cs typeface="B Nazanin" panose="00000400000000000000" pitchFamily="2" charset="-78"/>
              </a:rPr>
              <a:t>خیره کننده و جذاب باشد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cs typeface="B Nazanin" panose="00000400000000000000" pitchFamily="2" charset="-78"/>
              </a:rPr>
              <a:t>حاوی ایده اصلی و بیانگر کاری باشد که قرار است انجام شود</a:t>
            </a:r>
          </a:p>
          <a:p>
            <a:pPr algn="just" rtl="1">
              <a:lnSpc>
                <a:spcPct val="150000"/>
              </a:lnSpc>
            </a:pPr>
            <a:endParaRPr lang="fa-IR" sz="1600" dirty="0"/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5735" y="1421965"/>
            <a:ext cx="8229600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7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49" y="24347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411760" y="537683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از کلمات واضح و شفاف وقابل فهم استفاده شود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از آوردن نام مکان و زمان در عنوان خودداری شود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6-  حتي الامكان فاقد علائم كوتاه نويسي و فرمول باشد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544" y="3243042"/>
            <a:ext cx="2843809" cy="23526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3608" y="264248"/>
            <a:ext cx="5072312" cy="53649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1">
            <a:hlinkClick r:id="" action="ppaction://media"/>
            <a:extLst>
              <a:ext uri="{FF2B5EF4-FFF2-40B4-BE49-F238E27FC236}">
                <a16:creationId xmlns:a16="http://schemas.microsoft.com/office/drawing/2014/main" id="{2056EC9E-65EB-8F1E-A892-6765CDF7E9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1600" y="1281201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347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7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3181614" y="2325495"/>
            <a:ext cx="5730388" cy="3248279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6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خلاصه پیشنهاد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چنانچه اطلاعات اصلی پیشنهاد را در حجم بسیار کمتری از کلمات نگارش کنیم به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نحوی که محتوا و پیام اصلی پیشنهاد به بهترین نحو به مخاطب منتقل شودخلاصه </a:t>
            </a:r>
            <a:br>
              <a:rPr lang="fa-IR" sz="1600" dirty="0">
                <a:cs typeface="B Nazanin" panose="00000400000000000000" pitchFamily="2" charset="-78"/>
              </a:rPr>
            </a:br>
            <a:r>
              <a:rPr lang="fa-IR" sz="1600" dirty="0">
                <a:cs typeface="B Nazanin" panose="00000400000000000000" pitchFamily="2" charset="-78"/>
              </a:rPr>
              <a:t>نویسی موثری خواهیم داشت  . </a:t>
            </a:r>
            <a:r>
              <a:rPr lang="ar-SA" sz="1600" dirty="0">
                <a:cs typeface="B Nazanin" panose="00000400000000000000" pitchFamily="2" charset="-78"/>
              </a:rPr>
              <a:t>رعایت نکات و قوانین </a:t>
            </a:r>
            <a:r>
              <a:rPr lang="fa-IR" sz="1600" dirty="0">
                <a:cs typeface="B Nazanin" panose="00000400000000000000" pitchFamily="2" charset="-78"/>
              </a:rPr>
              <a:t>خلاصه نویسی </a:t>
            </a:r>
            <a:r>
              <a:rPr lang="ar-SA" sz="1600" dirty="0">
                <a:cs typeface="B Nazanin" panose="00000400000000000000" pitchFamily="2" charset="-78"/>
              </a:rPr>
              <a:t>می‌توانند به ما در</a:t>
            </a:r>
            <a:br>
              <a:rPr lang="fa-IR" sz="1600" dirty="0">
                <a:cs typeface="B Nazanin" panose="00000400000000000000" pitchFamily="2" charset="-78"/>
              </a:rPr>
            </a:br>
            <a:r>
              <a:rPr lang="ar-SA" sz="1600" dirty="0">
                <a:cs typeface="B Nazanin" panose="00000400000000000000" pitchFamily="2" charset="-78"/>
              </a:rPr>
              <a:t> </a:t>
            </a:r>
            <a:r>
              <a:rPr lang="fa-IR" sz="1600" dirty="0">
                <a:cs typeface="B Nazanin" panose="00000400000000000000" pitchFamily="2" charset="-78"/>
              </a:rPr>
              <a:t>ارائه پیشنهاد </a:t>
            </a:r>
            <a:r>
              <a:rPr lang="ar-SA" sz="1600" dirty="0">
                <a:cs typeface="B Nazanin" panose="00000400000000000000" pitchFamily="2" charset="-78"/>
              </a:rPr>
              <a:t>کمک کنند</a:t>
            </a:r>
            <a:endParaRPr lang="fa-IR" sz="1600" dirty="0">
              <a:cs typeface="B Nazanin" panose="00000400000000000000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1600" dirty="0" err="1">
                <a:cs typeface="B Nazanin" panose="00000400000000000000" pitchFamily="2" charset="-78"/>
              </a:rPr>
              <a:t>همه‌ی</a:t>
            </a:r>
            <a:r>
              <a:rPr lang="ar-SA" sz="1600" dirty="0">
                <a:cs typeface="B Nazanin" panose="00000400000000000000" pitchFamily="2" charset="-78"/>
              </a:rPr>
              <a:t> جزئیات متن خلاصه‌شده باید مطابق با </a:t>
            </a:r>
            <a:r>
              <a:rPr lang="fa-IR" sz="1600" dirty="0">
                <a:cs typeface="B Nazanin" panose="00000400000000000000" pitchFamily="2" charset="-78"/>
              </a:rPr>
              <a:t>متن اصلی </a:t>
            </a:r>
            <a:r>
              <a:rPr lang="ar-SA" sz="1600" dirty="0">
                <a:cs typeface="B Nazanin" panose="00000400000000000000" pitchFamily="2" charset="-78"/>
              </a:rPr>
              <a:t>باشند</a:t>
            </a:r>
            <a:r>
              <a:rPr lang="en-US" sz="1600" dirty="0">
                <a:cs typeface="B Nazanin" panose="00000400000000000000" pitchFamily="2" charset="-78"/>
              </a:rPr>
              <a:t>.</a:t>
            </a:r>
            <a:endParaRPr lang="fa-IR" sz="1600" dirty="0">
              <a:cs typeface="B Nazanin" panose="000004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486" y="1425902"/>
            <a:ext cx="8229600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sp>
        <p:nvSpPr>
          <p:cNvPr id="7" name="Rectangle 6"/>
          <p:cNvSpPr/>
          <p:nvPr/>
        </p:nvSpPr>
        <p:spPr>
          <a:xfrm>
            <a:off x="285882" y="4713134"/>
            <a:ext cx="86827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حتما خلاصه خود را پس از نوشتن بازخوانی کنید</a:t>
            </a:r>
            <a:endParaRPr lang="fa-IR" sz="1600" dirty="0">
              <a:solidFill>
                <a:schemeClr val="tx1">
                  <a:lumMod val="75000"/>
                  <a:lumOff val="25000"/>
                </a:schemeClr>
              </a:solidFill>
              <a:cs typeface="B Nazanin" panose="00000400000000000000" pitchFamily="2" charset="-78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تمام نکات کلیدی برای حفظ ارتباط منطقی اطلاعات در متن خلاصه‌شده نیز قید شوند</a:t>
            </a:r>
            <a:endParaRPr lang="fa-IR" sz="1600" dirty="0">
              <a:solidFill>
                <a:schemeClr val="tx1">
                  <a:lumMod val="75000"/>
                  <a:lumOff val="25000"/>
                </a:schemeClr>
              </a:solidFill>
              <a:cs typeface="B Nazanin" panose="00000400000000000000" pitchFamily="2" charset="-78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 متن</a:t>
            </a: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 خلاصه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 خود را به‌گونه‌ای بنویسید که خواننده‌ای هم که متن اصلی را نخوانده، بتواند ارتباط منطقی اطلاعات آن را درک کند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cs typeface="B Nazanin" panose="00000400000000000000" pitchFamily="2" charset="-78"/>
            </a:endParaRPr>
          </a:p>
        </p:txBody>
      </p:sp>
      <p:pic>
        <p:nvPicPr>
          <p:cNvPr id="9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7624" y="272544"/>
            <a:ext cx="5072312" cy="536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391" y="1864847"/>
            <a:ext cx="2890929" cy="30095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2">
            <a:hlinkClick r:id="" action="ppaction://media"/>
            <a:extLst>
              <a:ext uri="{FF2B5EF4-FFF2-40B4-BE49-F238E27FC236}">
                <a16:creationId xmlns:a16="http://schemas.microsoft.com/office/drawing/2014/main" id="{D259860C-79A0-DD30-5205-FA50EC63B7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1615" y="1294799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867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9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48198" y="4149080"/>
            <a:ext cx="8500266" cy="2520279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عوامل احتمالی و علل ریشه ای ایجاد مسأله را از زوایای مختلف بررسی کنید.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اعمال قانون بازنشستگی اجباری کارکنان خدمات از ابتدای سال 1397 تاکنون باعث بروز بحران وکمبود شدید نیرو در این بخش و به دنبال آن نارضایتی عمیق پرسنل و حتی ارباب رجوعان گردیده است</a:t>
            </a:r>
            <a:endParaRPr lang="fa-IR" sz="1600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وجود ضعف در ساختار مدیریتی و کمبود نیروی انسانی متخصص در واحدهای ..باعث گردیده که ...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وضعیت کمّی و کیفی محیط مورد نظر را دقیقاً تشریح کنید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کوچک بودن اتاقها باعث گردیده که با ایجاد تراکم بیش از حد استاندارد و ایجاد نارضایتی و بی انگیزگی پرسنل ...</a:t>
            </a:r>
          </a:p>
          <a:p>
            <a:pPr algn="just" rtl="1">
              <a:lnSpc>
                <a:spcPct val="150000"/>
              </a:lnSpc>
            </a:pPr>
            <a:endParaRPr lang="fa-IR" sz="1600" dirty="0"/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950" y="1134384"/>
            <a:ext cx="7660394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1822685"/>
            <a:ext cx="2808312" cy="23812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5652" y="1643124"/>
            <a:ext cx="5616624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بیان وضعیت موجود </a:t>
            </a:r>
          </a:p>
          <a:p>
            <a:pPr algn="just">
              <a:lnSpc>
                <a:spcPct val="150000"/>
              </a:lnSpc>
            </a:pP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ایده پرداز بایستی برای مشخص کردن مسأله مورد نظر خود که به دنبال بهبود و اصلاح آن است وضعیت فعلی را به روشنی توصیف کند به طوري كه خواننده بتواند از وضعيت مورد نظر تصوير واقعي و بدون ابهام و پرسش به دست آورد..در این بخش شما باید ادعای خود را مبنی بر وجود مشکل، ثابت کنید.بنابراین تلاش می کنیم تا موقعیت و وضعیت نامطلوب رابه صورت روشن،واضح و دقیق توصیف کنیم</a:t>
            </a:r>
          </a:p>
        </p:txBody>
      </p:sp>
      <p:pic>
        <p:nvPicPr>
          <p:cNvPr id="8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856" y="314105"/>
            <a:ext cx="5072312" cy="5364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C0C9660-5259-4BDC-E9BE-582422BFE1E9}"/>
              </a:ext>
            </a:extLst>
          </p:cNvPr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6" name="Fasle3-3">
            <a:hlinkClick r:id="" action="ppaction://media"/>
            <a:extLst>
              <a:ext uri="{FF2B5EF4-FFF2-40B4-BE49-F238E27FC236}">
                <a16:creationId xmlns:a16="http://schemas.microsoft.com/office/drawing/2014/main" id="{D0688927-B2F8-19AC-D283-FDE969926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7056" y="1103307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1844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8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95871" y="1789071"/>
            <a:ext cx="8952255" cy="4768625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ابعاد و ویژگی های مختلف مسأله را از جنبه های مختلف بررسی کنید.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 در توصیف وضعیت موجود می توان به ابعاد مختلفی از مساله پرداخت که از آن جمله به مقدار (کمّیّت) مساله، چگونگی (کیفیّت)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مساله و زمان و مکان مساله  اشاره نمود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این مسئله باتوجه به ویژگی منحصر به فرد خود ار لحاظ ... و تاثیرگذاری فراوان در ابعاد اجتماعی ، زندگی شخصی کارکنان از جمله..</a:t>
            </a:r>
            <a:endParaRPr lang="fa-IR" sz="1600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سوالاتی که به شما کمک کنند تا علت اصلی را پیدا کنید: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برای اولین بار، چه زمانی مشکل ایجاد شد؟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 </a:t>
            </a: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برای 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10 سال پیش  </a:t>
            </a:r>
            <a:endParaRPr lang="fa-IR" sz="1600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چه چیزی تغییرکرد؟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بازنشستگی اجباری کارکنان خدمات .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چه تغییراتی احتمالاً بارزتر بوده‏اند؟</a:t>
            </a: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استخدام نیروهای جدید یا تغییر در حوزه کاری کارکنان</a:t>
            </a:r>
            <a:endParaRPr lang="fa-IR" sz="1600" dirty="0">
              <a:solidFill>
                <a:schemeClr val="tx2">
                  <a:lumMod val="60000"/>
                  <a:lumOff val="40000"/>
                </a:schemeClr>
              </a:solidFill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1600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1600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1600" dirty="0"/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01823" y="1269023"/>
            <a:ext cx="7740352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7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16" y="300303"/>
            <a:ext cx="5072312" cy="53649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4">
            <a:hlinkClick r:id="" action="ppaction://media"/>
            <a:extLst>
              <a:ext uri="{FF2B5EF4-FFF2-40B4-BE49-F238E27FC236}">
                <a16:creationId xmlns:a16="http://schemas.microsoft.com/office/drawing/2014/main" id="{6C85F894-2D91-8E8A-028E-09E629BB93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9508" y="1103306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8266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6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72092" y="2819400"/>
            <a:ext cx="8876137" cy="3385621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عوارض و پیامدهای احتمالی مشکل(مسأله )را برشمارید. مجموعه زیانهای مالی، یا آسیبهای روانی، اجتماعی، فرهنگی و سیاسی است که ناشی از فقدان یا کمبود اطلاعات ، منابع و یا اعمال مدیریت ضعیف در زمینه موضوع می باشد.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    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و تبعات...  آن بر سازمان در صورت ادامه این روند باعث کاهش رتبه سازمان در ارزیابی عملکرد جشنواره شهید رجایی و...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وضعیت یا موقیعتی که باید تغییر کند دقیقاَ مشخص شود. این وضعیت باید شرایط واقع گرایانه، قابل تحقق و جذاب را برای سازمان مدنظر قرار دهد. و بیان صریح سرنوشتی است که سازمان باید بسوی آن حرکت کند. </a:t>
            </a:r>
          </a:p>
          <a:p>
            <a:pPr algn="just" rtl="1">
              <a:lnSpc>
                <a:spcPct val="150000"/>
              </a:lnSpc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      </a:t>
            </a: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بر این اساس تغییر در ساختار نیروی انسانی و برنامه های کوتاه مدت از قبیل ...می تواند با ایجاد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01141" y="1981179"/>
            <a:ext cx="7740352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7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300303"/>
            <a:ext cx="5072312" cy="53649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5">
            <a:hlinkClick r:id="" action="ppaction://media"/>
            <a:extLst>
              <a:ext uri="{FF2B5EF4-FFF2-40B4-BE49-F238E27FC236}">
                <a16:creationId xmlns:a16="http://schemas.microsoft.com/office/drawing/2014/main" id="{A4C94739-026A-667D-51EC-7E65A81091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9797" y="1543580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996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5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63151" y="1764636"/>
            <a:ext cx="8817697" cy="4861646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6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ارائه راه حل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در این مرحله راه حل پیشنهادی در مراحل مقدماتی و گامهای اجرایی آن به دقت تشریح می گردد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مطالعات پایه وبررسی های علمی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چنانچه قبل از آغاز مراحل اجرایی نیازمند انجام مطالعات و بررسی موضوع و ساختار پیشنهاد باشیم بایستی جوانب و مراحل مختلف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 بررسی بدرستی اعلام شود بنحوی که مشخص شود چه نوع مطالعه با چه روش و ابزار در چه جامعه و نمونه ای انجام گردد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در ابتدای بررسی گروهی از کارکنان شامل 20 نفر از آقایان و 20 نفر از خانم ها به تفکیک رشته شغلی به روش میدانی تحت</a:t>
            </a:r>
          </a:p>
          <a:p>
            <a:pPr algn="just" rtl="1">
              <a:lnSpc>
                <a:spcPct val="150000"/>
              </a:lnSpc>
            </a:pP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مصاحبه غیر ساختار یافته قرار می گیرند تا مشخص شود ...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گردآوری آمار و اطلاعات لازم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با توجه به اینکه برای اجرای صحیح پیشنهاد به اطلاعات و آمار درست و به موقع نیاز است ضروری است نوع اطلاعات ، منابع گردآوری و میزان آن بطور واضح مشخص گردد </a:t>
            </a:r>
          </a:p>
          <a:p>
            <a:pPr algn="just" rtl="1">
              <a:lnSpc>
                <a:spcPct val="150000"/>
              </a:lnSpc>
            </a:pP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مثال : به منظور اجرای پیشنهاد نیاز داریم که اطلاعات کارگزینی کارکنان  شامل اطلاعات فردی ، شغلی همچنین تعداد مدیران در </a:t>
            </a:r>
          </a:p>
          <a:p>
            <a:pPr algn="just" rtl="1">
              <a:lnSpc>
                <a:spcPct val="150000"/>
              </a:lnSpc>
            </a:pP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هریک از سطوح را برای ....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/>
              <a:t> </a:t>
            </a:r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46956" y="1303987"/>
            <a:ext cx="8229600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03987"/>
            <a:ext cx="2699791" cy="1476942"/>
          </a:xfrm>
          <a:prstGeom prst="rect">
            <a:avLst/>
          </a:prstGeom>
        </p:spPr>
      </p:pic>
      <p:pic>
        <p:nvPicPr>
          <p:cNvPr id="8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7624" y="231719"/>
            <a:ext cx="5072312" cy="53649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Fasle3-6">
            <a:hlinkClick r:id="" action="ppaction://media"/>
            <a:extLst>
              <a:ext uri="{FF2B5EF4-FFF2-40B4-BE49-F238E27FC236}">
                <a16:creationId xmlns:a16="http://schemas.microsoft.com/office/drawing/2014/main" id="{49C7ED22-79D0-894A-DB9D-AA5D8C94D6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7544" y="1447370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5407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3203848" y="1517841"/>
            <a:ext cx="5668723" cy="3756975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6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مرحله اجرایی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گام اجرایی به مجموعه‌ای از تلاش‌ها گفته می‌شود که در جهت دستیابی به اهداف </a:t>
            </a:r>
            <a:b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</a:b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مورد نظر انجام می‌شود. گام‌‌های اجرایی در واقع جزییات دقیق برنامه‌ پیشنهادی شما هستند.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کلیه عوامل از قبیل اولویت بندی ، زمان بندی ، پیش بینی راه حل هایی برای مسائلپیش رو و در نظر گرفتن زمان هایی برای موارد پیش بینی نشده و..بسیار حائز اهمیت است. این جزییات باید صریح و جامع باشد و هر گام باید موارد زیر را توضیح دهد: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چه کار یا کارهایی صورت خواهد گرفت  </a:t>
            </a:r>
          </a:p>
          <a:p>
            <a:pPr algn="r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مثال 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ابتدا جدول اطلاعات نیروی انسانی شامل ... تهیه ودر ادامه کار.. </a:t>
            </a:r>
          </a:p>
          <a:p>
            <a:pPr algn="just" rtl="1">
              <a:lnSpc>
                <a:spcPct val="150000"/>
              </a:lnSpc>
            </a:pPr>
            <a:endParaRPr lang="fa-IR" sz="1600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1600" dirty="0">
              <a:cs typeface="B Nazanin" panose="000004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1560" y="1389419"/>
            <a:ext cx="7679533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0134" y="5403238"/>
            <a:ext cx="8748464" cy="1195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cs typeface="B Nazanin" panose="00000400000000000000" pitchFamily="2" charset="-78"/>
              </a:rPr>
              <a:t>حجم آن کار/کارها و یا دامنه آن چقدر خواهد بود </a:t>
            </a:r>
          </a:p>
          <a:p>
            <a:pPr algn="just">
              <a:lnSpc>
                <a:spcPct val="150000"/>
              </a:lnSpc>
            </a:pPr>
            <a:r>
              <a:rPr lang="fa-IR" sz="1600" b="1" dirty="0">
                <a:cs typeface="B Nazanin" panose="00000400000000000000" pitchFamily="2" charset="-78"/>
              </a:rPr>
              <a:t>  </a:t>
            </a:r>
            <a:r>
              <a:rPr lang="fa-IR" sz="14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 </a:t>
            </a:r>
            <a:r>
              <a:rPr lang="fa-IR" sz="14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براین اساس اطلاعات گردآوری شده شامل گزارش اولیه ونهایی ترازنامه مالی دفاترکل ، نقشه ها و... را در معاونتهای درمان، بهداشتی و ... </a:t>
            </a:r>
          </a:p>
          <a:p>
            <a:pPr algn="just">
              <a:lnSpc>
                <a:spcPct val="150000"/>
              </a:lnSpc>
            </a:pPr>
            <a:endParaRPr lang="fa-IR" dirty="0"/>
          </a:p>
        </p:txBody>
      </p:sp>
      <p:pic>
        <p:nvPicPr>
          <p:cNvPr id="9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402" y="3396328"/>
            <a:ext cx="3347864" cy="25155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3610" y="272214"/>
            <a:ext cx="5072312" cy="53649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_7">
            <a:hlinkClick r:id="" action="ppaction://media"/>
            <a:extLst>
              <a:ext uri="{FF2B5EF4-FFF2-40B4-BE49-F238E27FC236}">
                <a16:creationId xmlns:a16="http://schemas.microsoft.com/office/drawing/2014/main" id="{8B19E036-F210-6337-EC4D-1D1D6F0941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80025" y="1673689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935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517836" y="1808814"/>
            <a:ext cx="8141014" cy="4544776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8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مرحله اجرایی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800" b="1" dirty="0">
                <a:solidFill>
                  <a:schemeClr val="tx1"/>
                </a:solidFill>
                <a:cs typeface="B Nazanin" panose="00000400000000000000" pitchFamily="2" charset="-78"/>
              </a:rPr>
              <a:t>چگونگی برآورد منابع (پول، نیروی انسانی و مثل آن) با توجه به شرایط سازمان </a:t>
            </a:r>
            <a:r>
              <a:rPr lang="fa-IR" sz="1800" b="1" dirty="0">
                <a:solidFill>
                  <a:srgbClr val="CC9B00"/>
                </a:solidFill>
                <a:cs typeface="B Nazanin" panose="00000400000000000000" pitchFamily="2" charset="-78"/>
              </a:rPr>
              <a:t>. </a:t>
            </a:r>
          </a:p>
          <a:p>
            <a:pPr algn="just" rtl="1">
              <a:lnSpc>
                <a:spcPct val="150000"/>
              </a:lnSpc>
            </a:pPr>
            <a:r>
              <a:rPr lang="fa-IR" sz="18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 مثال : </a:t>
            </a: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برای این کار نیاز است با تامین هزینه های مالی از طریق صندوق ملی .. و بکارگیری حداقل 4 نفر از </a:t>
            </a:r>
            <a:b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</a:b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 متخصصان شاغل در امورمالی دانشگاه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800" b="1" dirty="0">
                <a:solidFill>
                  <a:schemeClr val="tx1"/>
                </a:solidFill>
                <a:cs typeface="B Nazanin" panose="00000400000000000000" pitchFamily="2" charset="-78"/>
              </a:rPr>
              <a:t>چگونگی انجام برنامه های الکترونیک و احتمالا کار با سامانه  </a:t>
            </a:r>
          </a:p>
          <a:p>
            <a:pPr algn="just" rtl="1">
              <a:lnSpc>
                <a:spcPct val="150000"/>
              </a:lnSpc>
            </a:pPr>
            <a:r>
              <a:rPr lang="fa-IR" sz="18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  </a:t>
            </a:r>
            <a:r>
              <a:rPr lang="fa-IR" sz="18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با توجه به قابلیتهای سامانه ... و امکان ارسال اطلاعات ..  از طریق آن می توان با ...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800" b="1" dirty="0">
                <a:solidFill>
                  <a:schemeClr val="tx1"/>
                </a:solidFill>
                <a:cs typeface="B Nazanin" panose="00000400000000000000" pitchFamily="2" charset="-78"/>
              </a:rPr>
              <a:t>ترسیم نقشه ، جداول ، انجام آزمایشات ویا طرح اجرایی ایده  </a:t>
            </a:r>
          </a:p>
          <a:p>
            <a:pPr algn="just" rtl="1">
              <a:lnSpc>
                <a:spcPct val="150000"/>
              </a:lnSpc>
            </a:pPr>
            <a:r>
              <a:rPr lang="fa-IR" sz="1800" b="1" dirty="0">
                <a:solidFill>
                  <a:schemeClr val="tx1"/>
                </a:solidFill>
                <a:cs typeface="B Nazanin" panose="00000400000000000000" pitchFamily="2" charset="-78"/>
              </a:rPr>
              <a:t>    </a:t>
            </a:r>
            <a:r>
              <a:rPr lang="fa-IR" sz="18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 </a:t>
            </a: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براساس نقشه ترسیمی استفاده از خازن در مدار ... همچنین نیاز است با انجام آزمایشات ...</a:t>
            </a:r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2000" dirty="0">
                <a:cs typeface="B Titr" panose="00000700000000000000" pitchFamily="2" charset="-78"/>
              </a:rPr>
              <a:t>                                                                            </a:t>
            </a:r>
            <a:endParaRPr lang="fa-IR" sz="2000" dirty="0">
              <a:solidFill>
                <a:srgbClr val="FFFF00"/>
              </a:solidFill>
              <a:cs typeface="B Titr" panose="000007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11417" y="1329584"/>
            <a:ext cx="7572029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7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16" y="283288"/>
            <a:ext cx="5072312" cy="53649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8">
            <a:hlinkClick r:id="" action="ppaction://media"/>
            <a:extLst>
              <a:ext uri="{FF2B5EF4-FFF2-40B4-BE49-F238E27FC236}">
                <a16:creationId xmlns:a16="http://schemas.microsoft.com/office/drawing/2014/main" id="{2DAC1679-0A85-4EB4-7824-501A6D04FD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7752" y="1351297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248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4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3EDDB-79F7-BDF5-1030-D1399FD44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75557-5006-FE9F-01D6-E44775162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  <a:p>
            <a:endParaRPr lang="fa-IR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E5AE8E-FC98-E743-54B9-328C34125E81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800" b="1" dirty="0">
                <a:solidFill>
                  <a:schemeClr val="tx1"/>
                </a:solidFill>
                <a:cs typeface="B Nazanin" panose="00000400000000000000" pitchFamily="2" charset="-78"/>
              </a:rPr>
              <a:t>چه کسانی آن کارها را انجام خواهند داد  </a:t>
            </a:r>
          </a:p>
          <a:p>
            <a:pPr algn="just" rtl="1">
              <a:lnSpc>
                <a:spcPct val="150000"/>
              </a:lnSpc>
            </a:pPr>
            <a:r>
              <a:rPr lang="fa-IR" sz="18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مثال: </a:t>
            </a: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در معاونتهای ... در دو گروه مجزا شامل کارشناسان و مدیران مجموعه مالی دانشگاه 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800" b="1" dirty="0">
                <a:solidFill>
                  <a:schemeClr val="tx1"/>
                </a:solidFill>
                <a:cs typeface="B Nazanin" panose="00000400000000000000" pitchFamily="2" charset="-78"/>
              </a:rPr>
              <a:t>چه زمانی آن کارها انجام خواهد شد و برای چه مدتی ادامه خواهدیافت  </a:t>
            </a:r>
          </a:p>
          <a:p>
            <a:pPr algn="r" rtl="1">
              <a:lnSpc>
                <a:spcPct val="150000"/>
              </a:lnSpc>
            </a:pPr>
            <a:r>
              <a:rPr lang="fa-IR" sz="18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مثال: </a:t>
            </a: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با توجه به جدول زمانی از ابتدای سال تا پایان شهریور ماه </a:t>
            </a:r>
          </a:p>
          <a:p>
            <a:pPr marL="285750" lvl="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fa-IR" sz="1800" b="1" dirty="0">
                <a:solidFill>
                  <a:prstClr val="black"/>
                </a:solidFill>
                <a:cs typeface="B Nazanin" panose="00000400000000000000" pitchFamily="2" charset="-78"/>
              </a:rPr>
              <a:t>چگونگی پایش و بازرسی </a:t>
            </a:r>
          </a:p>
          <a:p>
            <a:pPr lvl="0" algn="just" rtl="1">
              <a:lnSpc>
                <a:spcPct val="150000"/>
              </a:lnSpc>
              <a:defRPr/>
            </a:pPr>
            <a:r>
              <a:rPr lang="fa-IR" sz="18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18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 </a:t>
            </a:r>
            <a:r>
              <a:rPr lang="fa-IR" sz="18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پس از پایان کار گزارشی از...براساس شاخصهای ... و آیتمهای ...</a:t>
            </a:r>
          </a:p>
          <a:p>
            <a:endParaRPr lang="fa-IR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29BA27-9B71-257E-581A-EAF6D7799DE6}"/>
              </a:ext>
            </a:extLst>
          </p:cNvPr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Fasle3-9">
            <a:hlinkClick r:id="" action="ppaction://media"/>
            <a:extLst>
              <a:ext uri="{FF2B5EF4-FFF2-40B4-BE49-F238E27FC236}">
                <a16:creationId xmlns:a16="http://schemas.microsoft.com/office/drawing/2014/main" id="{52835869-E0EC-D676-22D2-C740EE0970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1600201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507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323528" y="1877538"/>
            <a:ext cx="8376055" cy="4392488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6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ضرورت و مزایا ی پیشنهاد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cs typeface="B Nazanin" panose="00000400000000000000" pitchFamily="2" charset="-78"/>
              </a:rPr>
              <a:t>ارائه دلایل و مستندات نوآورانه و جدید بودن پیشنهاد در ابعاد مختلف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عوامل فنی و امکان پذیری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اجرای پیشنهاد می تواند با استفاده از فناوری نوین ... امکان بهره مندی ازتکنولوژی  ... را  فراهم نموده و ...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ارزشمندی اقتصادی  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ضمن محاسبه ارزش افزوده و قیمت تمام شده کالا و خدمات باعث پیشبرد اهداف مالی در ....</a:t>
            </a:r>
          </a:p>
          <a:p>
            <a:pPr algn="r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عوامل مدیریتی و انسانی </a:t>
            </a:r>
          </a:p>
          <a:p>
            <a:pPr algn="r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در بعد انسانی نیز با فراهم نمودن امکان توسعه دانش در مناطق محروم ... و ایجاد یک نظام مدیریتی نوین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b="1" dirty="0">
                <a:cs typeface="B Nazanin" panose="00000400000000000000" pitchFamily="2" charset="-78"/>
              </a:rPr>
              <a:t>عوارض خلاء های ایجاد شده در صورت عدم اجرای پیشنهاد  </a:t>
            </a:r>
          </a:p>
          <a:p>
            <a:pPr algn="r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مثال: </a:t>
            </a:r>
            <a:r>
              <a:rPr lang="fa-IR" sz="1600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در صورتی که این مهم در مناطق محروم دانشگاه انجام نگردد در آینده نه چندان دور شاهد ناترازی مالی درواحدهای  ..</a:t>
            </a:r>
          </a:p>
          <a:p>
            <a:pPr algn="just" rtl="1">
              <a:lnSpc>
                <a:spcPct val="150000"/>
              </a:lnSpc>
            </a:pPr>
            <a:endParaRPr lang="fa-IR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5402" y="1503887"/>
            <a:ext cx="7761040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7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239321"/>
            <a:ext cx="5072312" cy="53649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10">
            <a:hlinkClick r:id="" action="ppaction://media"/>
            <a:extLst>
              <a:ext uri="{FF2B5EF4-FFF2-40B4-BE49-F238E27FC236}">
                <a16:creationId xmlns:a16="http://schemas.microsoft.com/office/drawing/2014/main" id="{227253DB-ADC1-F54C-A3B1-7F016E3B33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4832" y="1429411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223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2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195736" y="1864082"/>
            <a:ext cx="6552728" cy="4589254"/>
          </a:xfrm>
        </p:spPr>
        <p:txBody>
          <a:bodyPr/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sz="1600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ضرورت و مزایا ی پیشنهاد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نتایج و پیامدهای اجرای پیشنهاد از لحاظ بهبود روشها ، ارتقا عملکرد، ایمنی و ایجاد رضایت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روشهای اصلاح شده باعث تقویت سطح امنیت شغلی و بهبود روحیه در کارکنان </a:t>
            </a:r>
            <a:b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</a:b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گردیده درعین حال ...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تاثیرات اجرای پیشنهاد در گسترش سطح فرهنگ ، آگاهی ، کسب دانش و توسعه یادگیری </a:t>
            </a:r>
          </a:p>
          <a:p>
            <a:pPr algn="just" rtl="1">
              <a:lnSpc>
                <a:spcPct val="150000"/>
              </a:lnSpc>
            </a:pP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این مسئله باعث می گردد با افزایش دانش و مهارتهای کاربردی کارکنان و بهرمندی از ارتباطات گسترده ...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تاثیرات مالی اجرای پیشنهاد در افزایش درآمد و یا کاهش هزینه ها    </a:t>
            </a:r>
          </a:p>
          <a:p>
            <a:pPr algn="just" rtl="1">
              <a:lnSpc>
                <a:spcPct val="150000"/>
              </a:lnSpc>
            </a:pP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 مثال: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با افزایش درآمدهای بخش .. و صرفه جویی در ... هزینه های سربار از جمله ...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تاثیرات اجرای پیشنهاد از لحاظ مدیریت زمان  </a:t>
            </a: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و با تقلیل حجم کار وفرایندهای زائد </a:t>
            </a:r>
          </a:p>
          <a:p>
            <a:pPr algn="just" rtl="1">
              <a:lnSpc>
                <a:spcPct val="150000"/>
              </a:lnSpc>
            </a:pP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زمان انجام کار را از یک ماه به 2 هفته کاهش دهد </a:t>
            </a:r>
          </a:p>
          <a:p>
            <a:pPr algn="just" rtl="1">
              <a:lnSpc>
                <a:spcPct val="150000"/>
              </a:lnSpc>
            </a:pPr>
            <a:endParaRPr lang="fa-IR" sz="1600" dirty="0"/>
          </a:p>
          <a:p>
            <a:pPr algn="just" rtl="1">
              <a:lnSpc>
                <a:spcPct val="150000"/>
              </a:lnSpc>
            </a:pPr>
            <a:endParaRPr lang="fa-IR" sz="1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00063" y="1377210"/>
            <a:ext cx="6350272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pic>
        <p:nvPicPr>
          <p:cNvPr id="7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9165" y="247528"/>
            <a:ext cx="5072312" cy="5364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399" y="2348880"/>
            <a:ext cx="2046337" cy="2324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ectangle 9"/>
          <p:cNvSpPr/>
          <p:nvPr/>
        </p:nvSpPr>
        <p:spPr>
          <a:xfrm>
            <a:off x="7198295" y="1209622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Fasle3-11">
            <a:hlinkClick r:id="" action="ppaction://media"/>
            <a:extLst>
              <a:ext uri="{FF2B5EF4-FFF2-40B4-BE49-F238E27FC236}">
                <a16:creationId xmlns:a16="http://schemas.microsoft.com/office/drawing/2014/main" id="{9BD3016D-CBBD-4E92-43D2-E94371B296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5263" y="1369400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099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0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4895527" y="2104560"/>
            <a:ext cx="3893451" cy="2725348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1-محدودیتها و چارچوبهای زمانی و مکانی اعلام شود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برای اجرای پیشنهاد  باید خارج از وقت</a:t>
            </a:r>
          </a:p>
          <a:p>
            <a:pPr algn="just" rtl="1">
              <a:lnSpc>
                <a:spcPct val="150000"/>
              </a:lnSpc>
            </a:pP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 اداری و بصورت شیفت ... صرفا درآزمایشگاههای تعیین شده(...)  از سوی وزارت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2- منابع دانشی و کسب اطلاعات بدرستی مشخص شود</a:t>
            </a:r>
            <a:r>
              <a:rPr lang="fa-IR" sz="1600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. </a:t>
            </a: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لازم </a:t>
            </a:r>
            <a:r>
              <a:rPr lang="fa-IR" sz="1600" b="1" u="sng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است قبل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از پرداخت وجوه با </a:t>
            </a:r>
            <a:b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</a:b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مراجعه به سامانه یکپارچه .. و اخذ اطلاعات </a:t>
            </a:r>
            <a:b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</a:b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پرسنلی شامل ... </a:t>
            </a:r>
            <a:endParaRPr lang="fa-IR" sz="1600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248507"/>
            <a:ext cx="6804248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sp>
        <p:nvSpPr>
          <p:cNvPr id="7" name="Rectangle 6"/>
          <p:cNvSpPr/>
          <p:nvPr/>
        </p:nvSpPr>
        <p:spPr>
          <a:xfrm>
            <a:off x="269199" y="4684350"/>
            <a:ext cx="4572000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3-رعایت  الزامات از لحاظ رعایت تفاهم نامه ، دستورالعمل ها، بخشنامه ها و.. </a:t>
            </a:r>
          </a:p>
          <a:p>
            <a:pPr algn="just">
              <a:lnSpc>
                <a:spcPct val="150000"/>
              </a:lnSpc>
            </a:pPr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باتوجه به ممنوعیت بکارگیری ... به استناد بند 3 بخشنامه ..  می بایست </a:t>
            </a:r>
          </a:p>
        </p:txBody>
      </p:sp>
      <p:sp>
        <p:nvSpPr>
          <p:cNvPr id="8" name="Rectangle 7"/>
          <p:cNvSpPr/>
          <p:nvPr/>
        </p:nvSpPr>
        <p:spPr>
          <a:xfrm>
            <a:off x="4139952" y="1500049"/>
            <a:ext cx="3431362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االزامات اجرای پیشنهاد </a:t>
            </a:r>
          </a:p>
        </p:txBody>
      </p:sp>
      <p:pic>
        <p:nvPicPr>
          <p:cNvPr id="9" name="Picture 4" descr="وزارت بهداشت، درمان و آموزش پزشک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0158" y="5269126"/>
            <a:ext cx="2891491" cy="1541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621" y="2686586"/>
            <a:ext cx="3051135" cy="1800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600" y="272318"/>
            <a:ext cx="5072312" cy="53649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164288" y="1166091"/>
            <a:ext cx="1770303" cy="667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12">
            <a:hlinkClick r:id="" action="ppaction://media"/>
            <a:extLst>
              <a:ext uri="{FF2B5EF4-FFF2-40B4-BE49-F238E27FC236}">
                <a16:creationId xmlns:a16="http://schemas.microsoft.com/office/drawing/2014/main" id="{0A01491D-7BFD-4BBF-2350-B03ABCAAD3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1600" y="1464136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067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2EFF5-94B9-6308-55A0-58517500D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059E-3B13-96A9-CAD3-002ADBE5F24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55298" y="2963884"/>
            <a:ext cx="8033403" cy="3052632"/>
          </a:xfrm>
        </p:spPr>
        <p:txBody>
          <a:bodyPr/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/>
                <a:ea typeface="+mn-ea"/>
                <a:cs typeface="B Nazanin" panose="00000400000000000000" pitchFamily="2" charset="-78"/>
              </a:rPr>
              <a:t>4- الزامات از لحاظ تجهیزات ،نیروی انسانی ، منابع مالی و فیزیکی 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/>
                <a:ea typeface="+mn-ea"/>
                <a:cs typeface="B Nazanin" panose="00000400000000000000" pitchFamily="2" charset="-78"/>
              </a:rPr>
              <a:t> </a:t>
            </a:r>
            <a:r>
              <a:rPr kumimoji="0" lang="fa-IR" sz="16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맑은 고딕"/>
                <a:ea typeface="+mn-ea"/>
                <a:cs typeface="B Nazanin" panose="00000400000000000000" pitchFamily="2" charset="-78"/>
              </a:rPr>
              <a:t>مثال: </a:t>
            </a:r>
            <a:r>
              <a:rPr kumimoji="0" lang="fa-IR" sz="1600" b="1" i="0" u="sng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맑은 고딕"/>
                <a:ea typeface="+mn-ea"/>
                <a:cs typeface="B Nazanin" panose="00000400000000000000" pitchFamily="2" charset="-78"/>
              </a:rPr>
              <a:t>جهت اجرای برنامه مبلغ ...و تعداد دو دستگاه سواری کابین دار و 20 نفر نیروی متخصص در رشته های ... اختصاص یابد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5-محدودیتها ی امنیتی  و اطلاعاتی 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 </a:t>
            </a: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 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با توجه به محدودیت های منع تردد در ساعات غیر اداری از سوی پلیس پیشگیری لازم است ...</a:t>
            </a:r>
          </a:p>
          <a:p>
            <a:pPr algn="just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6- الزامات آموزشی و اجرایی . </a:t>
            </a:r>
          </a:p>
          <a:p>
            <a:pPr algn="r" rtl="1">
              <a:lnSpc>
                <a:spcPct val="150000"/>
              </a:lnSpc>
            </a:pPr>
            <a:r>
              <a:rPr lang="fa-IR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مثال: </a:t>
            </a:r>
            <a:r>
              <a:rPr lang="fa-IR" sz="1600" b="1" u="sng" dirty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لازم است قبل از اجرای دوره های آموزشی برای هریک از اساتید مجوزهای ... اخذ گردد </a:t>
            </a:r>
            <a:endParaRPr lang="fa-IR" sz="1600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074C323-DDB7-C373-1178-5D71E37BC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353" y="1647214"/>
            <a:ext cx="6804248" cy="460648"/>
          </a:xfrm>
        </p:spPr>
        <p:txBody>
          <a:bodyPr/>
          <a:lstStyle/>
          <a:p>
            <a:pPr algn="ctr"/>
            <a:r>
              <a:rPr lang="fa-IR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B Titr" panose="00000700000000000000" pitchFamily="2" charset="-78"/>
              </a:rPr>
              <a:t>مراحل ثبت پیشنهاد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8C33270-66B5-8717-1412-903FE0AD67EA}"/>
              </a:ext>
            </a:extLst>
          </p:cNvPr>
          <p:cNvSpPr/>
          <p:nvPr/>
        </p:nvSpPr>
        <p:spPr>
          <a:xfrm>
            <a:off x="4572000" y="2299270"/>
            <a:ext cx="3431362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الزامات اجرای پیشنهاد </a:t>
            </a:r>
          </a:p>
        </p:txBody>
      </p:sp>
      <p:pic>
        <p:nvPicPr>
          <p:cNvPr id="9" name="Picture 4" descr="وزارت بهداشت، درمان و آموزش پزشکی">
            <a:extLst>
              <a:ext uri="{FF2B5EF4-FFF2-40B4-BE49-F238E27FC236}">
                <a16:creationId xmlns:a16="http://schemas.microsoft.com/office/drawing/2014/main" id="{9E3A3445-4503-D9DB-4D82-E3DF9BBAE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76" y="33794"/>
            <a:ext cx="1707257" cy="106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F5BCB2-F56C-ECE4-3E8C-2AD7B40D8A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272318"/>
            <a:ext cx="5072312" cy="53649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99C7AFB-0EB1-9F2C-FABF-16805A22080D}"/>
              </a:ext>
            </a:extLst>
          </p:cNvPr>
          <p:cNvSpPr/>
          <p:nvPr/>
        </p:nvSpPr>
        <p:spPr>
          <a:xfrm>
            <a:off x="7216601" y="1175323"/>
            <a:ext cx="1770303" cy="6307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Fasle3-13">
            <a:hlinkClick r:id="" action="ppaction://media"/>
            <a:extLst>
              <a:ext uri="{FF2B5EF4-FFF2-40B4-BE49-F238E27FC236}">
                <a16:creationId xmlns:a16="http://schemas.microsoft.com/office/drawing/2014/main" id="{9F0EDD2D-EB36-8D2A-0393-4D56E67C82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1600" y="1953780"/>
            <a:ext cx="609600" cy="6096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06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15748</TotalTime>
  <Words>1716</Words>
  <Application>Microsoft Office PowerPoint</Application>
  <PresentationFormat>On-screen Show (4:3)</PresentationFormat>
  <Paragraphs>124</Paragraphs>
  <Slides>14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B Titr</vt:lpstr>
      <vt:lpstr>맑은 고딕</vt:lpstr>
      <vt:lpstr>Calibri</vt:lpstr>
      <vt:lpstr>Arial</vt:lpstr>
      <vt:lpstr>B Nazanin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         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Hoori</dc:creator>
  <cp:lastModifiedBy>sahar rezaie</cp:lastModifiedBy>
  <cp:revision>634</cp:revision>
  <cp:lastPrinted>2024-09-08T11:19:44Z</cp:lastPrinted>
  <dcterms:created xsi:type="dcterms:W3CDTF">2021-01-26T13:11:17Z</dcterms:created>
  <dcterms:modified xsi:type="dcterms:W3CDTF">2026-10-30T09:07:10Z</dcterms:modified>
</cp:coreProperties>
</file>